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398" r:id="rId2"/>
    <p:sldId id="349" r:id="rId3"/>
    <p:sldId id="399" r:id="rId4"/>
    <p:sldId id="400" r:id="rId5"/>
    <p:sldId id="401" r:id="rId6"/>
    <p:sldId id="402" r:id="rId7"/>
    <p:sldId id="403" r:id="rId8"/>
    <p:sldId id="404" r:id="rId9"/>
    <p:sldId id="406" r:id="rId10"/>
    <p:sldId id="407" r:id="rId11"/>
    <p:sldId id="408" r:id="rId12"/>
    <p:sldId id="409" r:id="rId13"/>
    <p:sldId id="410" r:id="rId14"/>
    <p:sldId id="411" r:id="rId15"/>
    <p:sldId id="412" r:id="rId16"/>
    <p:sldId id="413" r:id="rId17"/>
    <p:sldId id="414" r:id="rId18"/>
    <p:sldId id="415" r:id="rId19"/>
    <p:sldId id="416" r:id="rId20"/>
    <p:sldId id="417" r:id="rId21"/>
    <p:sldId id="418" r:id="rId2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35">
          <p15:clr>
            <a:srgbClr val="A4A3A4"/>
          </p15:clr>
        </p15:guide>
        <p15:guide id="2" pos="4513">
          <p15:clr>
            <a:srgbClr val="A4A3A4"/>
          </p15:clr>
        </p15:guide>
        <p15:guide id="3" pos="24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0000"/>
    <a:srgbClr val="FFE389"/>
    <a:srgbClr val="E75E22"/>
    <a:srgbClr val="FFEDAB"/>
    <a:srgbClr val="CD242B"/>
    <a:srgbClr val="DEB203"/>
    <a:srgbClr val="5FBA0F"/>
    <a:srgbClr val="FC922C"/>
    <a:srgbClr val="4F81BD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064" autoAdjust="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935"/>
        <p:guide pos="4513"/>
        <p:guide pos="2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32F2FF-E950-4B22-9A88-7B1E5055B9C3}" type="datetimeFigureOut">
              <a:rPr lang="zh-CN" altLang="en-US" smtClean="0"/>
              <a:t>2020/3/17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F46F20-7861-4E56-87FF-6B60CC2B2FD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37833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89096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42183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439708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856603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8481170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67045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57191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8309937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2979795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837610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0924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4306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21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19372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8574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1152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68605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77482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62744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24383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F46F20-7861-4E56-87FF-6B60CC2B2FDB}" type="slidenum">
              <a:rPr lang="zh-CN" altLang="en-US" smtClean="0"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4999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1094345" y="2852936"/>
            <a:ext cx="1656184" cy="1656184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361392" y="5160788"/>
            <a:ext cx="2082336" cy="893961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 b="1"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398404" y="5750834"/>
            <a:ext cx="2008312" cy="50405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 b="1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CN" altLang="en-US" dirty="0"/>
          </a:p>
        </p:txBody>
      </p:sp>
      <p:sp>
        <p:nvSpPr>
          <p:cNvPr id="9" name="矩形 8"/>
          <p:cNvSpPr/>
          <p:nvPr userDrawn="1"/>
        </p:nvSpPr>
        <p:spPr>
          <a:xfrm>
            <a:off x="2901635" y="2852936"/>
            <a:ext cx="1656184" cy="165618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4708925" y="2852936"/>
            <a:ext cx="1656184" cy="165618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10"/>
          <p:cNvSpPr/>
          <p:nvPr userDrawn="1"/>
        </p:nvSpPr>
        <p:spPr>
          <a:xfrm>
            <a:off x="6516216" y="2852936"/>
            <a:ext cx="1656184" cy="1656184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427" y="3138183"/>
            <a:ext cx="796021" cy="789388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0433" y="3140967"/>
            <a:ext cx="799519" cy="792857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0559" y="3128787"/>
            <a:ext cx="825857" cy="805037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2342" y="3167897"/>
            <a:ext cx="751520" cy="738995"/>
          </a:xfrm>
          <a:prstGeom prst="rect">
            <a:avLst/>
          </a:prstGeom>
        </p:spPr>
      </p:pic>
      <p:sp>
        <p:nvSpPr>
          <p:cNvPr id="17" name="TextBox 16"/>
          <p:cNvSpPr txBox="1"/>
          <p:nvPr userDrawn="1"/>
        </p:nvSpPr>
        <p:spPr>
          <a:xfrm>
            <a:off x="129149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课堂教学流程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完美展示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309878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全书优质试题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随意编辑 </a:t>
            </a:r>
          </a:p>
        </p:txBody>
      </p:sp>
      <p:sp>
        <p:nvSpPr>
          <p:cNvPr id="19" name="TextBox 18"/>
          <p:cNvSpPr txBox="1"/>
          <p:nvPr userDrawn="1"/>
        </p:nvSpPr>
        <p:spPr>
          <a:xfrm>
            <a:off x="4906075" y="3945739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独家研发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错题组卷系统</a:t>
            </a:r>
          </a:p>
        </p:txBody>
      </p:sp>
      <p:sp>
        <p:nvSpPr>
          <p:cNvPr id="20" name="TextBox 19"/>
          <p:cNvSpPr txBox="1"/>
          <p:nvPr userDrawn="1"/>
        </p:nvSpPr>
        <p:spPr>
          <a:xfrm>
            <a:off x="6892903" y="3945739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志鸿优化</a:t>
            </a:r>
          </a:p>
          <a:p>
            <a:r>
              <a:rPr lang="zh-CN" altLang="en-US" sz="1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永远更新</a:t>
            </a:r>
          </a:p>
        </p:txBody>
      </p:sp>
      <p:sp>
        <p:nvSpPr>
          <p:cNvPr id="23" name="矩形 22"/>
          <p:cNvSpPr/>
          <p:nvPr userDrawn="1"/>
        </p:nvSpPr>
        <p:spPr>
          <a:xfrm>
            <a:off x="0" y="-27384"/>
            <a:ext cx="9143999" cy="7200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 userDrawn="1"/>
        </p:nvSpPr>
        <p:spPr>
          <a:xfrm>
            <a:off x="0" y="6731788"/>
            <a:ext cx="9144000" cy="126212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TextBox 26"/>
          <p:cNvSpPr txBox="1"/>
          <p:nvPr userDrawn="1"/>
        </p:nvSpPr>
        <p:spPr>
          <a:xfrm>
            <a:off x="1658382" y="1823052"/>
            <a:ext cx="582723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000" dirty="0">
                <a:latin typeface="黑体" panose="02010600030101010101" pitchFamily="2" charset="-122"/>
                <a:ea typeface="黑体" panose="02010600030101010101" pitchFamily="2" charset="-122"/>
              </a:rPr>
              <a:t>高中总复习用书课件光盘</a:t>
            </a:r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78881" y="5229200"/>
            <a:ext cx="2421511" cy="1021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805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000"/>
                            </p:stCondLst>
                            <p:childTnLst>
                              <p:par>
                                <p:cTn id="46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250"/>
                            </p:stCondLst>
                            <p:childTnLst>
                              <p:par>
                                <p:cTn id="5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1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" grpId="0"/>
      <p:bldP spid="3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25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9" grpId="0" animBg="1"/>
      <p:bldP spid="10" grpId="0" animBg="1"/>
      <p:bldP spid="11" grpId="0" animBg="1"/>
      <p:bldP spid="17" grpId="0"/>
      <p:bldP spid="18" grpId="0"/>
      <p:bldP spid="19" grpId="0"/>
      <p:bldP spid="20" grpId="0"/>
      <p:bldP spid="27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典题试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同侧圆角矩形 9"/>
          <p:cNvSpPr/>
          <p:nvPr userDrawn="1"/>
        </p:nvSpPr>
        <p:spPr>
          <a:xfrm>
            <a:off x="5685114" y="538157"/>
            <a:ext cx="1911221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核心素养专项提升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直接连接符 10"/>
          <p:cNvCxnSpPr/>
          <p:nvPr userDrawn="1"/>
        </p:nvCxnSpPr>
        <p:spPr>
          <a:xfrm>
            <a:off x="5893508" y="874706"/>
            <a:ext cx="1466346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99759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创新模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3" name="同侧圆角矩形 2"/>
          <p:cNvSpPr/>
          <p:nvPr userDrawn="1"/>
        </p:nvSpPr>
        <p:spPr>
          <a:xfrm>
            <a:off x="6884816" y="538157"/>
            <a:ext cx="1143568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高考模拟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4" name="直接连接符 3"/>
          <p:cNvCxnSpPr/>
          <p:nvPr userDrawn="1"/>
        </p:nvCxnSpPr>
        <p:spPr>
          <a:xfrm>
            <a:off x="7021456" y="874706"/>
            <a:ext cx="910485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38993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2057149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355905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灯片编号占位符 3"/>
          <p:cNvSpPr txBox="1">
            <a:spLocks/>
          </p:cNvSpPr>
          <p:nvPr userDrawn="1"/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bg1"/>
                </a:solidFill>
                <a:latin typeface="+mj-ea"/>
                <a:ea typeface="+mj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710333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目录页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4"/>
            <a:ext cx="7020272" cy="2016224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矩形 9"/>
          <p:cNvSpPr/>
          <p:nvPr userDrawn="1"/>
        </p:nvSpPr>
        <p:spPr>
          <a:xfrm>
            <a:off x="2137115" y="3440763"/>
            <a:ext cx="7020272" cy="2016224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1996950"/>
            <a:ext cx="737932" cy="725633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4086059"/>
            <a:ext cx="737932" cy="725633"/>
          </a:xfrm>
          <a:prstGeom prst="rect">
            <a:avLst/>
          </a:prstGeom>
        </p:spPr>
      </p:pic>
      <p:cxnSp>
        <p:nvCxnSpPr>
          <p:cNvPr id="26" name="直接连接符 25"/>
          <p:cNvCxnSpPr/>
          <p:nvPr userDrawn="1"/>
        </p:nvCxnSpPr>
        <p:spPr>
          <a:xfrm>
            <a:off x="6156176" y="1495670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 userDrawn="1"/>
        </p:nvCxnSpPr>
        <p:spPr>
          <a:xfrm>
            <a:off x="6156176" y="3584779"/>
            <a:ext cx="0" cy="1728192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9991825"/>
      </p:ext>
    </p:extLst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目录版式二（目录内容多时用）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37115" y="1351653"/>
            <a:ext cx="7020272" cy="4105333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 userDrawn="1"/>
        </p:nvSpPr>
        <p:spPr>
          <a:xfrm>
            <a:off x="226603" y="2750722"/>
            <a:ext cx="15985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48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 录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56739" y="3471391"/>
            <a:ext cx="15382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chemeClr val="bg1"/>
                </a:solidFill>
              </a:rPr>
              <a:t>CONTENTS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0412" y="3041503"/>
            <a:ext cx="737932" cy="725633"/>
          </a:xfrm>
          <a:prstGeom prst="rect">
            <a:avLst/>
          </a:prstGeom>
        </p:spPr>
      </p:pic>
      <p:cxnSp>
        <p:nvCxnSpPr>
          <p:cNvPr id="12" name="直接连接符 11"/>
          <p:cNvCxnSpPr/>
          <p:nvPr userDrawn="1"/>
        </p:nvCxnSpPr>
        <p:spPr>
          <a:xfrm>
            <a:off x="6012160" y="1604319"/>
            <a:ext cx="0" cy="3600000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3158344" y="2844170"/>
            <a:ext cx="2709800" cy="1098122"/>
          </a:xfrm>
          <a:prstGeom prst="rect">
            <a:avLst/>
          </a:prstGeom>
        </p:spPr>
        <p:txBody>
          <a:bodyPr/>
          <a:lstStyle>
            <a:lvl1pPr algn="l">
              <a:defRPr sz="2800">
                <a:solidFill>
                  <a:schemeClr val="bg1"/>
                </a:solidFill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13" name="内容占位符 2"/>
          <p:cNvSpPr>
            <a:spLocks noGrp="1"/>
          </p:cNvSpPr>
          <p:nvPr>
            <p:ph idx="1"/>
          </p:nvPr>
        </p:nvSpPr>
        <p:spPr>
          <a:xfrm>
            <a:off x="6156176" y="1604319"/>
            <a:ext cx="2880320" cy="3599999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2pPr>
            <a:lvl3pPr marL="9144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3pPr>
            <a:lvl4pPr marL="13716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4pPr>
            <a:lvl5pPr marL="1828800" indent="0">
              <a:lnSpc>
                <a:spcPct val="150000"/>
              </a:lnSpc>
              <a:buFontTx/>
              <a:buNone/>
              <a:defRPr sz="1600">
                <a:solidFill>
                  <a:schemeClr val="bg1"/>
                </a:solidFill>
                <a:latin typeface="+mj-ea"/>
                <a:ea typeface="+mj-ea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493944314"/>
      </p:ext>
    </p:extLst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1340768"/>
            <a:ext cx="6983760" cy="108012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cxnSp>
        <p:nvCxnSpPr>
          <p:cNvPr id="18" name="直接连接符 17"/>
          <p:cNvCxnSpPr/>
          <p:nvPr userDrawn="1"/>
        </p:nvCxnSpPr>
        <p:spPr>
          <a:xfrm>
            <a:off x="6422770" y="1901003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 userDrawn="1"/>
        </p:nvSpPr>
        <p:spPr>
          <a:xfrm>
            <a:off x="2160240" y="2476840"/>
            <a:ext cx="6983760" cy="108012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2" name="直接连接符 51"/>
          <p:cNvCxnSpPr/>
          <p:nvPr userDrawn="1"/>
        </p:nvCxnSpPr>
        <p:spPr>
          <a:xfrm>
            <a:off x="6422770" y="3037075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矩形 56"/>
          <p:cNvSpPr/>
          <p:nvPr userDrawn="1"/>
        </p:nvSpPr>
        <p:spPr>
          <a:xfrm>
            <a:off x="2160240" y="3631386"/>
            <a:ext cx="6983760" cy="1080120"/>
          </a:xfrm>
          <a:prstGeom prst="rect">
            <a:avLst/>
          </a:prstGeom>
          <a:solidFill>
            <a:srgbClr val="DEB20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59" name="直接连接符 58"/>
          <p:cNvCxnSpPr/>
          <p:nvPr userDrawn="1"/>
        </p:nvCxnSpPr>
        <p:spPr>
          <a:xfrm>
            <a:off x="6422770" y="4191621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矩形 63"/>
          <p:cNvSpPr/>
          <p:nvPr userDrawn="1"/>
        </p:nvSpPr>
        <p:spPr>
          <a:xfrm>
            <a:off x="2160240" y="4785932"/>
            <a:ext cx="6983760" cy="1080120"/>
          </a:xfrm>
          <a:prstGeom prst="rect">
            <a:avLst/>
          </a:prstGeom>
          <a:solidFill>
            <a:srgbClr val="5FBA0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66" name="直接连接符 65"/>
          <p:cNvCxnSpPr/>
          <p:nvPr userDrawn="1"/>
        </p:nvCxnSpPr>
        <p:spPr>
          <a:xfrm>
            <a:off x="6422770" y="5346167"/>
            <a:ext cx="2880000" cy="0"/>
          </a:xfrm>
          <a:prstGeom prst="line">
            <a:avLst/>
          </a:prstGeom>
          <a:ln w="28575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椭圆 73"/>
          <p:cNvSpPr/>
          <p:nvPr userDrawn="1"/>
        </p:nvSpPr>
        <p:spPr>
          <a:xfrm flipH="1">
            <a:off x="3004067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命</a:t>
            </a:r>
          </a:p>
        </p:txBody>
      </p:sp>
      <p:sp>
        <p:nvSpPr>
          <p:cNvPr id="75" name="椭圆 74"/>
          <p:cNvSpPr/>
          <p:nvPr userDrawn="1"/>
        </p:nvSpPr>
        <p:spPr>
          <a:xfrm flipH="1">
            <a:off x="3491956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76" name="椭圆 75"/>
          <p:cNvSpPr/>
          <p:nvPr userDrawn="1"/>
        </p:nvSpPr>
        <p:spPr>
          <a:xfrm flipH="1">
            <a:off x="3979845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调</a:t>
            </a:r>
          </a:p>
        </p:txBody>
      </p:sp>
      <p:sp>
        <p:nvSpPr>
          <p:cNvPr id="77" name="椭圆 76"/>
          <p:cNvSpPr/>
          <p:nvPr userDrawn="1"/>
        </p:nvSpPr>
        <p:spPr>
          <a:xfrm flipH="1">
            <a:off x="4467734" y="1645053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CD242B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研</a:t>
            </a:r>
          </a:p>
        </p:txBody>
      </p:sp>
      <p:sp>
        <p:nvSpPr>
          <p:cNvPr id="78" name="TextBox 77"/>
          <p:cNvSpPr txBox="1"/>
          <p:nvPr userDrawn="1"/>
        </p:nvSpPr>
        <p:spPr>
          <a:xfrm>
            <a:off x="4902559" y="1600855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i="0" dirty="0">
                <a:solidFill>
                  <a:schemeClr val="bg1"/>
                </a:solidFill>
                <a:latin typeface="+mj-ea"/>
                <a:ea typeface="+mj-ea"/>
              </a:rPr>
              <a:t>明析考向</a:t>
            </a:r>
          </a:p>
        </p:txBody>
      </p:sp>
      <p:sp>
        <p:nvSpPr>
          <p:cNvPr id="79" name="椭圆 78"/>
          <p:cNvSpPr/>
          <p:nvPr userDrawn="1"/>
        </p:nvSpPr>
        <p:spPr>
          <a:xfrm flipH="1">
            <a:off x="3004067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热</a:t>
            </a:r>
          </a:p>
        </p:txBody>
      </p:sp>
      <p:sp>
        <p:nvSpPr>
          <p:cNvPr id="80" name="椭圆 79"/>
          <p:cNvSpPr/>
          <p:nvPr userDrawn="1"/>
        </p:nvSpPr>
        <p:spPr>
          <a:xfrm flipH="1">
            <a:off x="3491956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</a:t>
            </a:r>
          </a:p>
        </p:txBody>
      </p:sp>
      <p:sp>
        <p:nvSpPr>
          <p:cNvPr id="81" name="椭圆 80"/>
          <p:cNvSpPr/>
          <p:nvPr userDrawn="1"/>
        </p:nvSpPr>
        <p:spPr>
          <a:xfrm flipH="1">
            <a:off x="3979845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聚</a:t>
            </a:r>
          </a:p>
        </p:txBody>
      </p:sp>
      <p:sp>
        <p:nvSpPr>
          <p:cNvPr id="82" name="椭圆 81"/>
          <p:cNvSpPr/>
          <p:nvPr userDrawn="1"/>
        </p:nvSpPr>
        <p:spPr>
          <a:xfrm flipH="1">
            <a:off x="4467734" y="2782478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E75E2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焦</a:t>
            </a:r>
          </a:p>
        </p:txBody>
      </p:sp>
      <p:sp>
        <p:nvSpPr>
          <p:cNvPr id="83" name="TextBox 82"/>
          <p:cNvSpPr txBox="1"/>
          <p:nvPr userDrawn="1"/>
        </p:nvSpPr>
        <p:spPr>
          <a:xfrm>
            <a:off x="4902559" y="2738280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归纳拓展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  <p:sp>
        <p:nvSpPr>
          <p:cNvPr id="84" name="椭圆 83"/>
          <p:cNvSpPr/>
          <p:nvPr userDrawn="1"/>
        </p:nvSpPr>
        <p:spPr>
          <a:xfrm flipH="1">
            <a:off x="3004067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典</a:t>
            </a:r>
          </a:p>
        </p:txBody>
      </p:sp>
      <p:sp>
        <p:nvSpPr>
          <p:cNvPr id="85" name="椭圆 84"/>
          <p:cNvSpPr/>
          <p:nvPr userDrawn="1"/>
        </p:nvSpPr>
        <p:spPr>
          <a:xfrm flipH="1">
            <a:off x="3491956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题</a:t>
            </a:r>
          </a:p>
        </p:txBody>
      </p:sp>
      <p:sp>
        <p:nvSpPr>
          <p:cNvPr id="86" name="椭圆 85"/>
          <p:cNvSpPr/>
          <p:nvPr userDrawn="1"/>
        </p:nvSpPr>
        <p:spPr>
          <a:xfrm flipH="1">
            <a:off x="3979845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试</a:t>
            </a:r>
          </a:p>
        </p:txBody>
      </p:sp>
      <p:sp>
        <p:nvSpPr>
          <p:cNvPr id="87" name="椭圆 86"/>
          <p:cNvSpPr/>
          <p:nvPr userDrawn="1"/>
        </p:nvSpPr>
        <p:spPr>
          <a:xfrm flipH="1">
            <a:off x="4467734" y="3942205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DEB203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做</a:t>
            </a:r>
          </a:p>
        </p:txBody>
      </p:sp>
      <p:sp>
        <p:nvSpPr>
          <p:cNvPr id="88" name="TextBox 87"/>
          <p:cNvSpPr txBox="1"/>
          <p:nvPr userDrawn="1"/>
        </p:nvSpPr>
        <p:spPr>
          <a:xfrm>
            <a:off x="4902559" y="3898007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评</a:t>
            </a:r>
            <a:r>
              <a:rPr lang="zh-CN" altLang="en-US" sz="2800" i="0" dirty="0">
                <a:solidFill>
                  <a:schemeClr val="bg1"/>
                </a:solidFill>
                <a:latin typeface="+mj-ea"/>
                <a:ea typeface="+mj-ea"/>
              </a:rPr>
              <a:t>析指正</a:t>
            </a:r>
          </a:p>
        </p:txBody>
      </p:sp>
      <p:sp>
        <p:nvSpPr>
          <p:cNvPr id="89" name="椭圆 88"/>
          <p:cNvSpPr/>
          <p:nvPr userDrawn="1"/>
        </p:nvSpPr>
        <p:spPr>
          <a:xfrm flipH="1">
            <a:off x="3004067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创</a:t>
            </a:r>
          </a:p>
        </p:txBody>
      </p:sp>
      <p:sp>
        <p:nvSpPr>
          <p:cNvPr id="90" name="椭圆 89"/>
          <p:cNvSpPr/>
          <p:nvPr userDrawn="1"/>
        </p:nvSpPr>
        <p:spPr>
          <a:xfrm flipH="1">
            <a:off x="3491956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</a:t>
            </a:r>
          </a:p>
        </p:txBody>
      </p:sp>
      <p:sp>
        <p:nvSpPr>
          <p:cNvPr id="91" name="椭圆 90"/>
          <p:cNvSpPr/>
          <p:nvPr userDrawn="1"/>
        </p:nvSpPr>
        <p:spPr>
          <a:xfrm flipH="1">
            <a:off x="3979845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</a:t>
            </a:r>
          </a:p>
        </p:txBody>
      </p:sp>
      <p:sp>
        <p:nvSpPr>
          <p:cNvPr id="92" name="椭圆 91"/>
          <p:cNvSpPr/>
          <p:nvPr userDrawn="1"/>
        </p:nvSpPr>
        <p:spPr>
          <a:xfrm flipH="1">
            <a:off x="4467734" y="5090827"/>
            <a:ext cx="434825" cy="434825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400" dirty="0">
                <a:solidFill>
                  <a:srgbClr val="5FBA0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拟</a:t>
            </a:r>
          </a:p>
        </p:txBody>
      </p:sp>
      <p:sp>
        <p:nvSpPr>
          <p:cNvPr id="93" name="TextBox 92"/>
          <p:cNvSpPr txBox="1"/>
          <p:nvPr userDrawn="1"/>
        </p:nvSpPr>
        <p:spPr>
          <a:xfrm>
            <a:off x="4902559" y="5046629"/>
            <a:ext cx="16209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+mj-ea"/>
                <a:ea typeface="+mj-ea"/>
              </a:rPr>
              <a:t>预测演练</a:t>
            </a:r>
            <a:endParaRPr lang="zh-CN" altLang="en-US" sz="2800" i="0" dirty="0">
              <a:solidFill>
                <a:schemeClr val="bg1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387326686"/>
      </p:ext>
    </p:extLst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2636912"/>
            <a:ext cx="6983760" cy="144016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/>
          </p:nvPr>
        </p:nvSpPr>
        <p:spPr>
          <a:xfrm>
            <a:off x="3281752" y="2983026"/>
            <a:ext cx="5898760" cy="725633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pic>
        <p:nvPicPr>
          <p:cNvPr id="11" name="图片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7425" y="2994177"/>
            <a:ext cx="737932" cy="7256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295814"/>
      </p:ext>
    </p:extLst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节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 userDrawn="1"/>
        </p:nvSpPr>
        <p:spPr>
          <a:xfrm>
            <a:off x="0" y="2636912"/>
            <a:ext cx="2051720" cy="1440160"/>
          </a:xfrm>
          <a:prstGeom prst="rect">
            <a:avLst/>
          </a:prstGeom>
          <a:solidFill>
            <a:srgbClr val="CD242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 userDrawn="1"/>
        </p:nvSpPr>
        <p:spPr>
          <a:xfrm>
            <a:off x="2160240" y="2636912"/>
            <a:ext cx="6983760" cy="1440160"/>
          </a:xfrm>
          <a:prstGeom prst="rect">
            <a:avLst/>
          </a:prstGeom>
          <a:solidFill>
            <a:srgbClr val="E75E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标题 1"/>
          <p:cNvSpPr>
            <a:spLocks noGrp="1"/>
          </p:cNvSpPr>
          <p:nvPr>
            <p:ph type="ctrTitle"/>
          </p:nvPr>
        </p:nvSpPr>
        <p:spPr>
          <a:xfrm>
            <a:off x="3281752" y="2910011"/>
            <a:ext cx="5898760" cy="893961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600" b="1" baseline="0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130062492"/>
      </p:ext>
    </p:extLst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369242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命题调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同侧圆角矩形 6"/>
          <p:cNvSpPr/>
          <p:nvPr userDrawn="1"/>
        </p:nvSpPr>
        <p:spPr>
          <a:xfrm>
            <a:off x="3275856" y="538157"/>
            <a:ext cx="1152128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8" name="直接连接符 7"/>
          <p:cNvCxnSpPr/>
          <p:nvPr userDrawn="1"/>
        </p:nvCxnSpPr>
        <p:spPr>
          <a:xfrm>
            <a:off x="3401285" y="874706"/>
            <a:ext cx="885777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066143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热点聚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同侧圆角矩形 10"/>
          <p:cNvSpPr/>
          <p:nvPr userDrawn="1"/>
        </p:nvSpPr>
        <p:spPr>
          <a:xfrm>
            <a:off x="4476825" y="538157"/>
            <a:ext cx="1155417" cy="370871"/>
          </a:xfrm>
          <a:prstGeom prst="round2SameRect">
            <a:avLst/>
          </a:prstGeom>
          <a:gradFill flip="none" rotWithShape="1">
            <a:gsLst>
              <a:gs pos="0">
                <a:srgbClr val="FFD85D"/>
              </a:gs>
              <a:gs pos="100000">
                <a:srgbClr val="FFEDAB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2" name="直接连接符 11"/>
          <p:cNvCxnSpPr/>
          <p:nvPr userDrawn="1"/>
        </p:nvCxnSpPr>
        <p:spPr>
          <a:xfrm>
            <a:off x="4597645" y="876904"/>
            <a:ext cx="940217" cy="0"/>
          </a:xfrm>
          <a:prstGeom prst="line">
            <a:avLst/>
          </a:prstGeom>
          <a:ln w="19050">
            <a:solidFill>
              <a:srgbClr val="FF853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172400" y="507713"/>
            <a:ext cx="971599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‹#›</a:t>
            </a:fld>
            <a:r>
              <a:rPr lang="en-US" altLang="zh-CN" dirty="0"/>
              <a:t>-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37820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" Target="../slides/slide17.xml"/><Relationship Id="rId2" Type="http://schemas.openxmlformats.org/officeDocument/2006/relationships/slideLayout" Target="../slideLayouts/slideLayout2.xml"/><Relationship Id="rId16" Type="http://schemas.openxmlformats.org/officeDocument/2006/relationships/slide" Target="../slides/slide3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3171825" y="467380"/>
            <a:ext cx="5000575" cy="44134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21" name="矩形 20"/>
          <p:cNvSpPr/>
          <p:nvPr/>
        </p:nvSpPr>
        <p:spPr>
          <a:xfrm>
            <a:off x="-1" y="6738378"/>
            <a:ext cx="9157036" cy="128253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/>
          </a:p>
        </p:txBody>
      </p:sp>
      <p:sp>
        <p:nvSpPr>
          <p:cNvPr id="23" name="矩形 22"/>
          <p:cNvSpPr/>
          <p:nvPr/>
        </p:nvSpPr>
        <p:spPr>
          <a:xfrm>
            <a:off x="8172400" y="467380"/>
            <a:ext cx="971600" cy="441340"/>
          </a:xfrm>
          <a:prstGeom prst="rect">
            <a:avLst/>
          </a:prstGeom>
          <a:solidFill>
            <a:srgbClr val="FC920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矩形 23"/>
          <p:cNvSpPr/>
          <p:nvPr/>
        </p:nvSpPr>
        <p:spPr>
          <a:xfrm>
            <a:off x="1433638" y="0"/>
            <a:ext cx="1711621" cy="90872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b="1">
                <a:solidFill>
                  <a:schemeClr val="bg1"/>
                </a:solidFill>
                <a:latin typeface="黑体" panose="02010600030101010101" pitchFamily="2" charset="-122"/>
                <a:ea typeface="黑体" panose="02010600030101010101" pitchFamily="2" charset="-122"/>
              </a:rPr>
              <a:t>第八单元</a:t>
            </a:r>
            <a:endParaRPr lang="zh-CN" altLang="en-US" b="1" dirty="0">
              <a:solidFill>
                <a:schemeClr val="bg1"/>
              </a:solidFill>
              <a:latin typeface="黑体" panose="02010600030101010101" pitchFamily="2" charset="-122"/>
              <a:ea typeface="黑体" panose="02010600030101010101" pitchFamily="2" charset="-122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0" y="6727668"/>
            <a:ext cx="9144000" cy="0"/>
          </a:xfrm>
          <a:prstGeom prst="line">
            <a:avLst/>
          </a:prstGeom>
          <a:ln w="12700">
            <a:solidFill>
              <a:srgbClr val="E2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>
          <a:xfrm>
            <a:off x="-1" y="937527"/>
            <a:ext cx="9144000" cy="36000"/>
          </a:xfrm>
          <a:prstGeom prst="rect">
            <a:avLst/>
          </a:prstGeom>
          <a:solidFill>
            <a:srgbClr val="E2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同侧圆角矩形 29">
            <a:hlinkClick r:id="rId16" action="ppaction://hlinksldjump" tooltip="点击进入"/>
          </p:cNvPr>
          <p:cNvSpPr/>
          <p:nvPr/>
        </p:nvSpPr>
        <p:spPr>
          <a:xfrm>
            <a:off x="3275856" y="607236"/>
            <a:ext cx="1142743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考点一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7" name="灯片编号占位符 3"/>
          <p:cNvSpPr>
            <a:spLocks noGrp="1"/>
          </p:cNvSpPr>
          <p:nvPr>
            <p:ph type="sldNum" sz="quarter" idx="4"/>
          </p:nvPr>
        </p:nvSpPr>
        <p:spPr>
          <a:xfrm>
            <a:off x="8374429" y="507713"/>
            <a:ext cx="662067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fld id="{4BF17FCF-D4DA-449D-A468-DDB7E43619E6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  <p:sp>
        <p:nvSpPr>
          <p:cNvPr id="15" name="同侧圆角矩形 14">
            <a:hlinkClick r:id="rId17" action="ppaction://hlinksldjump" tooltip="点击进入"/>
          </p:cNvPr>
          <p:cNvSpPr/>
          <p:nvPr/>
        </p:nvSpPr>
        <p:spPr>
          <a:xfrm>
            <a:off x="4479118" y="607236"/>
            <a:ext cx="1142743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考点二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同侧圆角矩形 15">
            <a:hlinkClick r:id="" action="ppaction://noaction" tooltip="点击进入"/>
          </p:cNvPr>
          <p:cNvSpPr/>
          <p:nvPr/>
        </p:nvSpPr>
        <p:spPr>
          <a:xfrm>
            <a:off x="5682380" y="607236"/>
            <a:ext cx="1913956" cy="294545"/>
          </a:xfrm>
          <a:prstGeom prst="round2SameRect">
            <a:avLst/>
          </a:prstGeom>
          <a:gradFill flip="none" rotWithShape="1">
            <a:gsLst>
              <a:gs pos="0">
                <a:srgbClr val="FF8534"/>
              </a:gs>
              <a:gs pos="100000">
                <a:srgbClr val="FFC000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40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核心素养专项提升</a:t>
            </a:r>
            <a:endParaRPr lang="zh-CN" altLang="en-US" sz="1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2527726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61" r:id="rId5"/>
    <p:sldLayoutId id="2147483662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339752" y="2983026"/>
            <a:ext cx="6763711" cy="725633"/>
          </a:xfrm>
        </p:spPr>
        <p:txBody>
          <a:bodyPr/>
          <a:lstStyle/>
          <a:p>
            <a:r>
              <a:rPr lang="en-US" altLang="zh-CN" sz="3200"/>
              <a:t>Part 3</a:t>
            </a:r>
            <a:r>
              <a:rPr lang="zh-CN" altLang="en-US" sz="3200"/>
              <a:t>　创亮点　力求语言优美生动</a:t>
            </a:r>
            <a:endParaRPr lang="zh-CN" altLang="zh-CN" sz="3200" dirty="0"/>
          </a:p>
        </p:txBody>
      </p:sp>
    </p:spTree>
    <p:extLst>
      <p:ext uri="{BB962C8B-B14F-4D97-AF65-F5344CB8AC3E}">
        <p14:creationId xmlns:p14="http://schemas.microsoft.com/office/powerpoint/2010/main" val="347000707"/>
      </p:ext>
    </p:extLst>
  </p:cSld>
  <p:clrMapOvr>
    <a:masterClrMapping/>
  </p:clrMapOvr>
  <p:transition spd="slow">
    <p:push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531985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(3)not until...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直到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【秒杀】直到失去了健康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我们才明白它的价值。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(4)as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尽管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【秒杀】尽管我很累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但从来没有这样开心过。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(5)so+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形容词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副词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+that...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以至于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【秒杀】我是那样的兴奋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以至于我迫不及待地试骑一下我的新自行车。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1988840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until we lose our health do we realize its value.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827584" y="3620798"/>
            <a:ext cx="4708918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</a:rPr>
              <a:t>Tired out as I was,I never felt so happy. </a:t>
            </a:r>
            <a:endParaRPr lang="zh-CN" altLang="en-US" sz="2200"/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542684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 excited was I that I couldn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wait to try my hand at riding my new bicycle.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8353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02338"/>
            <a:ext cx="8128000" cy="4507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(6)Hardly...when.../No sooner...than...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【秒杀】让我们扫兴的是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我们一到农场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天就开始下起雨来。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(7)Were/Should/Had sb...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如果某人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】如果我是你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我就不会那样做。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】要是你工作努力的话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你早就完成了。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130946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to our disappointment,hardly had we got to the farm when it began to rain.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825560"/>
            <a:ext cx="4143955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Were I you,I wouldn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do that.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5013176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Had you worked hard,you would have finished it early.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75317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8603"/>
            <a:ext cx="8128000" cy="36947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(8)Up/Down/In/Out/Now/Then/Next...+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全部倒装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【秒杀】下一步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到了我要求他们亲自尝试的时候了。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(9)In front of/At the foot of...+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全部倒装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【秒杀】一座古老的寺庙屹立在山脚下。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096259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came the moment when I asked them to have a try themselves.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581128"/>
            <a:ext cx="8128000" cy="49859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 the foot of the mountain stands an old temple.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8151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9466"/>
            <a:ext cx="8128000" cy="531985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亮点五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使用非谓语动词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使役动词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let/make/have/get/keep/leave...sb./sth. do/doing/done...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让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正在做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】如果你还有问题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请尽管让我了解。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】你不该留下你的同桌一个人打扫教室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而你却回家了。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】我们不能让这样一件重要的事半途而废。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189652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If you have further questions,please feel free to let me know.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221088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You shouldn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have gone home,leaving your deskmate cleaning the classroom.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5468336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can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leave such an important matter unfinished.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4731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8603"/>
            <a:ext cx="8128000" cy="36947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感官动词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see/notice/watch/hear...sb./sth. do/doing/done...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看到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注意到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观察到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听到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某物做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正在做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】听到他们唱这首歌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我情不自禁地想起了我愉快的童年。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】回到家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看到妈妈正在做晚饭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我赶紧去帮她。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28498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Hearing them singing the song,I couldn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help thinking of my pleasant childhood.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537391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Arriving home and seeing my mother preparing supper,I hurried to help her.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0484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8603"/>
            <a:ext cx="8128000" cy="36947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.when/while/once/unless/although...+doing/done...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有一次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除非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虽然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被做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】当被提供帮助的时候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人们常说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谢谢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你真好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】吃饭咀嚼食物时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你需要避免发出声响。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292494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offered help,people often say “Thank you” or “It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kind of you”.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450892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When enjoying the meal,you need to avoid making noises while chewing food.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70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980728"/>
            <a:ext cx="8128000" cy="531985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.having done...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已经做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】我曾在一次夏令营活动中做过志愿者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所以觉得适合这个职位。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】在完成了英语作文以后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他开始阅读当天的《中国日报》。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.by doing...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通过做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【秒杀】只有更加努力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我们才能取得更大的进步。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20295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served as a volunteer in a summer camping,I feel I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fit for the position.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818765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Having finished his English composition,he started to read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China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200" i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Daily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of that day.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5463482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by making greater efforts can we make greater progress.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9249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531985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疑问词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+to do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】我写信是为了告诉你什么时间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在哪里上我们的中文课。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】另外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我们应该学会如何与他人相处。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.only to do/to be done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结果却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【秒杀】上周五下午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当我赶往机场给你送行时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却发现你乘坐的飞机正在起飞。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420888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writing to tell you when and where to have our Chinese lesson.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677798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addition,we should learn how to get along well with others.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>
            <a:spLocks noChangeAspect="1"/>
          </p:cNvSpPr>
          <p:nvPr/>
        </p:nvSpPr>
        <p:spPr>
          <a:xfrm>
            <a:off x="508000" y="552281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last Friday afternoon,I hurried to the airport to see you off,only to find your plane was taking off.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0340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911735"/>
            <a:ext cx="8128000" cy="328852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.with+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宾语补足语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【秒杀】随着体育馆的建成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我们能够进行各种不同的体育活动了。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.have difficulty/trouble (in) doing sth.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有困难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麻烦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【秒杀】让我感到很担心的是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我很难用英语表达自己。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122997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the gymnasium built,a wide range of sports activities can be carried out.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740523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Much to my worry,I have difficulty in expressing myself in English.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578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19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02338"/>
            <a:ext cx="8128000" cy="4507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亮点六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使用虚拟语气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.if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虚拟条件句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【秒杀】如果您能尽早答复我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我将倍感荣幸。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隐含条件虚拟句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【秒杀】要不是我的英语老师的鼓励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我那时就不可能取得那么大的进步。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2494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would be much obliged if you could reply to me at your earliest convenience.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943656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Without/But for my English teacher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encouragement,I couldn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have made such great progress then.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172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52736"/>
            <a:ext cx="8128000" cy="5373779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亮点一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练词汇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忙于做某事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engaged /occupied in doing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busy doing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贫穷的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needy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poor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富裕的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wealthy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rich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有益的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beneficial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good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比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更重要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outweigh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more important than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适当的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appropriately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properly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重要的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great significance /fundamental / significant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important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大约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approximately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about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好的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outstanding /extraordinary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surprising /good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疲倦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exhausted /be worn out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tired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52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20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08603"/>
            <a:ext cx="8128000" cy="36947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wish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宾语从句中使用虚拟语气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【秒杀】我衷心希望您能给我这个宝贵的机会。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would rather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后从句中使用虚拟语气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【秒杀】到了家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我宁可不曾放弃这次机会。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3061394"/>
            <a:ext cx="8128000" cy="45974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sincerely wish that you could offer me this precious opportunity.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537391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Arriving home,I would rather that I hadn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given up the opportunity.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227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21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02338"/>
            <a:ext cx="8128000" cy="4507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time that...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从句中用过去时态或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should do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【秒杀】随着你技能的提高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是时候与队友进行比赛了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这最让你兴奋。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(2017·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建议、命令、要求、请求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等相关的词的名词性从句中用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(should) do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结构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【秒杀】了解到你对中国文化的浓厚兴趣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我建议你申请中国最好大学之一的北京大学。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北京卷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492896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your skills improving, it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 time that you had competitions with your teammates, which excites you most.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943656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 your keen interest in Chinese culture, I suggest you apply for Peking University, one of the best universities in China.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432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3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294804"/>
            <a:ext cx="8128000" cy="4522392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convey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express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保持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maintain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解决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cope with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solve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激励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motivate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encourage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enormously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very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有时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occasionally /once in a while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sometimes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即将来临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around the corner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coming soon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想要做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desire to do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want to do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青少年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adolescents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young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就业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employment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job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获得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尤指知识上的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acquire/obtain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gain/get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540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4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91672"/>
            <a:ext cx="8128000" cy="492865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引起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contribute to/ account for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cause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花时间做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devote...to doing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spend...in doing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不同意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frown on sth.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disagree with sth.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相信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fully /firmly convinced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believe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含有大量的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abundant in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a lot of.../ be rich in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仔细地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attentively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carefully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告诉某人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 sb.of /that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tell sb.that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喜欢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crazy about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like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令人担忧的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great concern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worrying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擅长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have a good command of /have a good knowledge of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good at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3484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5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478508"/>
            <a:ext cx="8128000" cy="415498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使某人能做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enable sb.to do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sb.do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未能做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fail to do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can</a:t>
            </a:r>
            <a:r>
              <a:rPr lang="en-US" altLang="zh-CN" sz="2200">
                <a:solidFill>
                  <a:srgbClr val="00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 do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越来越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 increasing number of.../increasingly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more and more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记住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 /bear in mind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remember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36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想到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occurs to sb.that...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sb.thinks of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参加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get involved in /participate in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take part in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尽力做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spare no effort to do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try to do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39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各种各样的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various /varieties of /a wide range of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all kinds of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274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6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2310467"/>
            <a:ext cx="8128000" cy="2491067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经常做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tend to do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usually do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41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在于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consist in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lie in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42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帮助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lend a helping hand to 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help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43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保证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guarantee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make sure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797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44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表示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对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感兴趣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用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appeal to sb./take a great interest in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代替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 interested in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945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7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772816"/>
            <a:ext cx="8128000" cy="3342453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】首先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我来自中国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我从很小的时候就开始完全参与包括中国画在内的中国传统文化。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Ⅰ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】我写信告诉你应该为即将到来的排球比赛做好准备。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Ⅱ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577812"/>
            <a:ext cx="8128000" cy="1272271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First of all, coming from China, I have been completely involved in traditional Chinese culture including Chinese paintings since I was pretty young.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655079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altLang="zh-CN" sz="2200">
                <a:solidFill>
                  <a:srgbClr val="FF0000"/>
                </a:solid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’</a:t>
            </a: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writing to inform you of the upcoming volleyball game that you are supposed to prepare for.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829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8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063940"/>
            <a:ext cx="8128000" cy="369479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亮点二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使用被动语态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】按计划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它将在下周日下午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点至晚上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点在操场上举行。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(2019·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】令我感到非常高兴的是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我们修建了一座著名的新体育场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它已成为我们学校的地标建筑。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全国</a:t>
            </a:r>
            <a:r>
              <a:rPr lang="zh-CN" altLang="zh-CN" sz="2200">
                <a:solidFill>
                  <a:srgbClr val="000000"/>
                </a:solidFill>
                <a:latin typeface="NEU-BZ-S92"/>
                <a:cs typeface="宋体" panose="02010600030101010101" pitchFamily="2" charset="-122"/>
              </a:rPr>
              <a:t>Ⅲ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278371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 scheduled, it will be held on the playground from 5 p.m.to 8 p.m. next Sunday.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3925805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my great joy, a famous new stadium has been put up, which has become the landmark in our school.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6" name="矩形 5"/>
          <p:cNvSpPr>
            <a:spLocks noChangeAspect="1"/>
          </p:cNvSpPr>
          <p:nvPr/>
        </p:nvSpPr>
        <p:spPr>
          <a:xfrm>
            <a:off x="508000" y="4797152"/>
            <a:ext cx="8128000" cy="1710148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亮点三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使用双重否定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【秒杀】没有努力没有人会成功。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7" name="矩形 6"/>
          <p:cNvSpPr>
            <a:spLocks noChangeAspect="1"/>
          </p:cNvSpPr>
          <p:nvPr/>
        </p:nvSpPr>
        <p:spPr>
          <a:xfrm>
            <a:off x="508000" y="5685397"/>
            <a:ext cx="5048177" cy="4985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Nobody can success without hard work. 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3840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灯片编号占位符 3"/>
          <p:cNvSpPr>
            <a:spLocks noGrp="1"/>
          </p:cNvSpPr>
          <p:nvPr>
            <p:ph type="sldNum" sz="quarter" idx="4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pPr algn="ctr"/>
            <a:r>
              <a:rPr lang="en-US" altLang="zh-CN" dirty="0"/>
              <a:t>-</a:t>
            </a:r>
            <a:fld id="{4BF17FCF-D4DA-449D-A468-DDB7E43619E6}" type="slidenum">
              <a:rPr lang="zh-CN" altLang="en-US" smtClean="0"/>
              <a:pPr algn="ctr"/>
              <a:t>9</a:t>
            </a:fld>
            <a:r>
              <a:rPr lang="en-US" altLang="zh-CN" dirty="0"/>
              <a:t>-</a:t>
            </a:r>
            <a:endParaRPr lang="zh-CN" altLang="en-US" dirty="0"/>
          </a:p>
        </p:txBody>
      </p:sp>
      <p:sp>
        <p:nvSpPr>
          <p:cNvPr id="2" name="矩形 1"/>
          <p:cNvSpPr>
            <a:spLocks noChangeAspect="1"/>
          </p:cNvSpPr>
          <p:nvPr/>
        </p:nvSpPr>
        <p:spPr>
          <a:xfrm>
            <a:off x="508000" y="1302338"/>
            <a:ext cx="8128000" cy="4507324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459105" algn="ct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亮点四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zh-CN" altLang="zh-CN" sz="2200" b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使用倒装句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(1)Only+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状语从句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部分倒装　只有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【秒杀】只有当我们更多地为别人考虑的时候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我们才能创造一个和谐的环境。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(2)not only...but also...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不仅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……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【秒杀】我相信你的参与将不仅帮助我们赢得奖励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还将增强我们两个学校间的友谊。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(2018·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天津卷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zh-CN" altLang="zh-CN" sz="2200">
                <a:solidFill>
                  <a:srgbClr val="000000"/>
                </a:solidFill>
                <a:latin typeface="Times New Roman" panose="02020603050405020304" pitchFamily="18" charset="0"/>
                <a:ea typeface="楷体" panose="02010609060101010101" pitchFamily="49" charset="-122"/>
                <a:cs typeface="Times New Roman" panose="02020603050405020304" pitchFamily="18" charset="0"/>
              </a:rPr>
              <a:t>书面表达</a:t>
            </a:r>
            <a:r>
              <a:rPr lang="en-US" altLang="zh-CN" sz="2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latin typeface="NEU-BZ-S92"/>
              <a:ea typeface="方正书宋_GBK"/>
              <a:cs typeface="Times New Roman" panose="02020603050405020304" pitchFamily="18" charset="0"/>
            </a:endParaRPr>
          </a:p>
          <a:p>
            <a:pPr indent="266700" algn="r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 u="dotted">
                <a:solidFill>
                  <a:srgbClr val="000000"/>
                </a:solidFill>
                <a:uFill>
                  <a:solidFill>
                    <a:srgbClr val="000000"/>
                  </a:solidFill>
                </a:uFill>
                <a:latin typeface="宋体" panose="02010600030101010101" pitchFamily="2" charset="-122"/>
                <a:ea typeface="方正书宋_GBK"/>
                <a:cs typeface="Times New Roman" panose="02020603050405020304" pitchFamily="18" charset="0"/>
              </a:rPr>
              <a:t> 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3" name="矩形 2"/>
          <p:cNvSpPr>
            <a:spLocks noChangeAspect="1"/>
          </p:cNvSpPr>
          <p:nvPr/>
        </p:nvSpPr>
        <p:spPr>
          <a:xfrm>
            <a:off x="508000" y="2924944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Only when we think more for others can we create a harmonious environment.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  <p:sp>
        <p:nvSpPr>
          <p:cNvPr id="4" name="矩形 3"/>
          <p:cNvSpPr>
            <a:spLocks noChangeAspect="1"/>
          </p:cNvSpPr>
          <p:nvPr/>
        </p:nvSpPr>
        <p:spPr>
          <a:xfrm>
            <a:off x="508000" y="4970721"/>
            <a:ext cx="8128000" cy="866006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79400">
              <a:lnSpc>
                <a:spcPct val="120000"/>
              </a:lnSpc>
              <a:spcAft>
                <a:spcPts val="0"/>
              </a:spcAft>
              <a:tabLst>
                <a:tab pos="1029335" algn="l"/>
                <a:tab pos="1850390" algn="l"/>
                <a:tab pos="2538095" algn="l"/>
                <a:tab pos="3221990" algn="l"/>
              </a:tabLst>
            </a:pPr>
            <a:r>
              <a:rPr lang="en-US" altLang="zh-CN" sz="22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am sure that not only will your participation help us win the award but it will also enhance the friendship between our two schools.</a:t>
            </a:r>
            <a:endParaRPr lang="zh-CN" altLang="zh-CN" sz="2200">
              <a:solidFill>
                <a:srgbClr val="000000"/>
              </a:solidFill>
              <a:effectLst/>
              <a:latin typeface="NEU-BZ-S92"/>
              <a:ea typeface="方正书宋_GBK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06703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</p:bldLst>
  </p:timing>
</p:sld>
</file>

<file path=ppt/theme/theme1.xml><?xml version="1.0" encoding="utf-8"?>
<a:theme xmlns:a="http://schemas.openxmlformats.org/drawingml/2006/main" name="2014高优二轮模板">
  <a:themeElements>
    <a:clrScheme name="自定义 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FFFF00"/>
      </a:folHlink>
    </a:clrScheme>
    <a:fontScheme name="Office 经典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2014高优二轮模板</Template>
  <TotalTime>432</TotalTime>
  <Words>2568</Words>
  <Application>Microsoft Office PowerPoint</Application>
  <PresentationFormat>全屏显示(4:3)</PresentationFormat>
  <Paragraphs>258</Paragraphs>
  <Slides>21</Slides>
  <Notes>20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9" baseType="lpstr">
      <vt:lpstr>NEU-BZ-S92</vt:lpstr>
      <vt:lpstr>黑体</vt:lpstr>
      <vt:lpstr>宋体</vt:lpstr>
      <vt:lpstr>微软雅黑</vt:lpstr>
      <vt:lpstr>Arial</vt:lpstr>
      <vt:lpstr>Calibri</vt:lpstr>
      <vt:lpstr>Times New Roman</vt:lpstr>
      <vt:lpstr>2014高优二轮模板</vt:lpstr>
      <vt:lpstr>Part 3　创亮点　力求语言优美生动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微软中国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语文</dc:title>
  <dc:creator>微软用户</dc:creator>
  <cp:lastModifiedBy> </cp:lastModifiedBy>
  <cp:revision>137</cp:revision>
  <dcterms:created xsi:type="dcterms:W3CDTF">2014-12-26T08:25:58Z</dcterms:created>
  <dcterms:modified xsi:type="dcterms:W3CDTF">2020-03-17T07:50:12Z</dcterms:modified>
</cp:coreProperties>
</file>