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gif" ContentType="image/gi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3"/>
    <p:sldMasterId id="2147483653" r:id="rId4"/>
    <p:sldMasterId id="2147483655" r:id="rId5"/>
    <p:sldMasterId id="2147483658" r:id="rId6"/>
    <p:sldMasterId id="2147483673" r:id="rId7"/>
  </p:sldMasterIdLst>
  <p:notesMasterIdLst>
    <p:notesMasterId r:id="rId9"/>
  </p:notesMasterIdLst>
  <p:handoutMasterIdLst>
    <p:handoutMasterId r:id="rId29"/>
  </p:handoutMasterIdLst>
  <p:sldIdLst>
    <p:sldId id="2217" r:id="rId8"/>
    <p:sldId id="2218" r:id="rId10"/>
    <p:sldId id="2251" r:id="rId11"/>
    <p:sldId id="2243" r:id="rId12"/>
    <p:sldId id="2244" r:id="rId13"/>
    <p:sldId id="2245" r:id="rId14"/>
    <p:sldId id="2246" r:id="rId15"/>
    <p:sldId id="2247" r:id="rId16"/>
    <p:sldId id="2273" r:id="rId17"/>
    <p:sldId id="2276" r:id="rId18"/>
    <p:sldId id="2289" r:id="rId19"/>
    <p:sldId id="2277" r:id="rId20"/>
    <p:sldId id="2280" r:id="rId21"/>
    <p:sldId id="2281" r:id="rId22"/>
    <p:sldId id="2282" r:id="rId23"/>
    <p:sldId id="2283" r:id="rId24"/>
    <p:sldId id="2285" r:id="rId25"/>
    <p:sldId id="2286" r:id="rId26"/>
    <p:sldId id="2254" r:id="rId27"/>
    <p:sldId id="2255" r:id="rId28"/>
  </p:sldIdLst>
  <p:sldSz cx="12190730" cy="6859905"/>
  <p:notesSz cx="6858000" cy="9144000"/>
  <p:custDataLst>
    <p:tags r:id="rId34"/>
  </p:custDataLst>
  <p:defaultTextStyle>
    <a:defPPr>
      <a:defRPr lang="zh-CN"/>
    </a:defPPr>
    <a:lvl1pPr marL="0" lvl="0" indent="0" algn="l" defTabSz="1219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kern="1200">
        <a:solidFill>
          <a:schemeClr val="tx1"/>
        </a:solidFill>
        <a:latin typeface="Arial" panose="020B0604020202020204" pitchFamily="34" charset="0"/>
        <a:ea typeface="黑体" panose="02010609060101010101" pitchFamily="2" charset="-122"/>
        <a:cs typeface="+mn-cs"/>
      </a:defRPr>
    </a:lvl1pPr>
    <a:lvl2pPr marL="609600" lvl="1" indent="0" algn="l" defTabSz="1219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kern="1200">
        <a:solidFill>
          <a:schemeClr val="tx1"/>
        </a:solidFill>
        <a:latin typeface="Arial" panose="020B0604020202020204" pitchFamily="34" charset="0"/>
        <a:ea typeface="黑体" panose="02010609060101010101" pitchFamily="2" charset="-122"/>
        <a:cs typeface="+mn-cs"/>
      </a:defRPr>
    </a:lvl2pPr>
    <a:lvl3pPr marL="1219200" lvl="2" indent="0" algn="l" defTabSz="1219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kern="1200">
        <a:solidFill>
          <a:schemeClr val="tx1"/>
        </a:solidFill>
        <a:latin typeface="Arial" panose="020B0604020202020204" pitchFamily="34" charset="0"/>
        <a:ea typeface="黑体" panose="02010609060101010101" pitchFamily="2" charset="-122"/>
        <a:cs typeface="+mn-cs"/>
      </a:defRPr>
    </a:lvl3pPr>
    <a:lvl4pPr marL="1828800" lvl="3" indent="0" algn="l" defTabSz="1219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kern="1200">
        <a:solidFill>
          <a:schemeClr val="tx1"/>
        </a:solidFill>
        <a:latin typeface="Arial" panose="020B0604020202020204" pitchFamily="34" charset="0"/>
        <a:ea typeface="黑体" panose="02010609060101010101" pitchFamily="2" charset="-122"/>
        <a:cs typeface="+mn-cs"/>
      </a:defRPr>
    </a:lvl4pPr>
    <a:lvl5pPr marL="2438400" lvl="4" indent="0" algn="l" defTabSz="1219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kern="1200">
        <a:solidFill>
          <a:schemeClr val="tx1"/>
        </a:solidFill>
        <a:latin typeface="Arial" panose="020B0604020202020204" pitchFamily="34" charset="0"/>
        <a:ea typeface="黑体" panose="02010609060101010101" pitchFamily="2" charset="-122"/>
        <a:cs typeface="+mn-cs"/>
      </a:defRPr>
    </a:lvl5pPr>
    <a:lvl6pPr marL="2286000" lvl="5" indent="0" algn="l" defTabSz="1219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kern="1200">
        <a:solidFill>
          <a:schemeClr val="tx1"/>
        </a:solidFill>
        <a:latin typeface="Arial" panose="020B0604020202020204" pitchFamily="34" charset="0"/>
        <a:ea typeface="黑体" panose="02010609060101010101" pitchFamily="2" charset="-122"/>
        <a:cs typeface="+mn-cs"/>
      </a:defRPr>
    </a:lvl6pPr>
    <a:lvl7pPr marL="2743200" lvl="6" indent="0" algn="l" defTabSz="1219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kern="1200">
        <a:solidFill>
          <a:schemeClr val="tx1"/>
        </a:solidFill>
        <a:latin typeface="Arial" panose="020B0604020202020204" pitchFamily="34" charset="0"/>
        <a:ea typeface="黑体" panose="02010609060101010101" pitchFamily="2" charset="-122"/>
        <a:cs typeface="+mn-cs"/>
      </a:defRPr>
    </a:lvl7pPr>
    <a:lvl8pPr marL="3200400" lvl="7" indent="0" algn="l" defTabSz="1219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kern="1200">
        <a:solidFill>
          <a:schemeClr val="tx1"/>
        </a:solidFill>
        <a:latin typeface="Arial" panose="020B0604020202020204" pitchFamily="34" charset="0"/>
        <a:ea typeface="黑体" panose="02010609060101010101" pitchFamily="2" charset="-122"/>
        <a:cs typeface="+mn-cs"/>
      </a:defRPr>
    </a:lvl8pPr>
    <a:lvl9pPr marL="3657600" lvl="8" indent="0" algn="l" defTabSz="1219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kern="1200">
        <a:solidFill>
          <a:schemeClr val="tx1"/>
        </a:solidFill>
        <a:latin typeface="Arial" panose="020B0604020202020204" pitchFamily="34" charset="0"/>
        <a:ea typeface="黑体" panose="0201060906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91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/>
  <p:cmAuthor id="2" name="作者" initials="A" lastIdx="0" clrIdx="1"/>
  <p:cmAuthor id="3" name="USER" initials="U" lastIdx="0" clrIdx="0"/>
  <p:cmAuthor id="4" name="YOGA" initials="Y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688"/>
    <p:restoredTop sz="99879"/>
  </p:normalViewPr>
  <p:slideViewPr>
    <p:cSldViewPr showGuides="1">
      <p:cViewPr varScale="1">
        <p:scale>
          <a:sx n="84" d="100"/>
          <a:sy n="84" d="100"/>
        </p:scale>
        <p:origin x="-120" y="-62"/>
      </p:cViewPr>
      <p:guideLst>
        <p:guide orient="horz" pos="2448"/>
        <p:guide pos="39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4" Type="http://schemas.openxmlformats.org/officeDocument/2006/relationships/tags" Target="tags/tag2.xml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0" Type="http://schemas.openxmlformats.org/officeDocument/2006/relationships/slide" Target="slides/slide12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BED594FB-2808-45A5-BDC8-80C0F481B27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985B4082-C5AE-46D0-A000-D929E8B2595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D29FAA0F-2349-45DA-9EBD-9D94C9A1CFA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4340" name="幻灯片图像占位符 3"/>
          <p:cNvSpPr>
            <a:spLocks noGrp="1" noRot="1" noChangeAspect="1"/>
          </p:cNvSpPr>
          <p:nvPr>
            <p:ph type="sldImg" idx="6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41" name="备注占位符 4"/>
          <p:cNvSpPr>
            <a:spLocks noGrp="1"/>
          </p:cNvSpPr>
          <p:nvPr>
            <p:ph type="body" sz="quarter" idx="7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E3F37086-15D0-443D-AF17-A3F21825C045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6041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60419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indent="0" algn="r"/>
            <a:fld id="{9A0DB2DC-4C9A-4742-B13C-FB6460FD3503}" type="slidenum">
              <a:rPr lang="zh-CN" altLang="en-US" sz="1200">
                <a:latin typeface="Calibri" panose="020F0502020204030204"/>
              </a:rPr>
            </a:fld>
            <a:endParaRPr lang="zh-CN" altLang="en-US" sz="1200"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62466" name="文本占位符 2"/>
          <p:cNvSpPr/>
          <p:nvPr>
            <p:ph type="body" idx="1"/>
          </p:nvPr>
        </p:nvSpPr>
        <p:spPr>
          <a:noFill/>
          <a:ln>
            <a:noFill/>
          </a:ln>
        </p:spPr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62466" name="文本占位符 2"/>
          <p:cNvSpPr/>
          <p:nvPr>
            <p:ph type="body" idx="1"/>
          </p:nvPr>
        </p:nvSpPr>
        <p:spPr>
          <a:noFill/>
          <a:ln>
            <a:noFill/>
          </a:ln>
        </p:spPr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62466" name="文本占位符 2"/>
          <p:cNvSpPr/>
          <p:nvPr>
            <p:ph type="body" idx="1"/>
          </p:nvPr>
        </p:nvSpPr>
        <p:spPr>
          <a:noFill/>
          <a:ln>
            <a:noFill/>
          </a:ln>
        </p:spPr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62466" name="文本占位符 2"/>
          <p:cNvSpPr/>
          <p:nvPr>
            <p:ph type="body" idx="1"/>
          </p:nvPr>
        </p:nvSpPr>
        <p:spPr>
          <a:noFill/>
          <a:ln>
            <a:noFill/>
          </a:ln>
        </p:spPr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62466" name="文本占位符 2"/>
          <p:cNvSpPr/>
          <p:nvPr>
            <p:ph type="body" idx="1"/>
          </p:nvPr>
        </p:nvSpPr>
        <p:spPr>
          <a:noFill/>
          <a:ln>
            <a:noFill/>
          </a:ln>
        </p:spPr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62466" name="文本占位符 2"/>
          <p:cNvSpPr/>
          <p:nvPr>
            <p:ph type="body" idx="1"/>
          </p:nvPr>
        </p:nvSpPr>
        <p:spPr>
          <a:noFill/>
          <a:ln>
            <a:noFill/>
          </a:ln>
        </p:spPr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62466" name="文本占位符 2"/>
          <p:cNvSpPr/>
          <p:nvPr>
            <p:ph type="body" idx="1"/>
          </p:nvPr>
        </p:nvSpPr>
        <p:spPr>
          <a:noFill/>
          <a:ln>
            <a:noFill/>
          </a:ln>
        </p:spPr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62466" name="文本占位符 2"/>
          <p:cNvSpPr/>
          <p:nvPr>
            <p:ph type="body" idx="1"/>
          </p:nvPr>
        </p:nvSpPr>
        <p:spPr>
          <a:noFill/>
          <a:ln>
            <a:noFill/>
          </a:ln>
        </p:spPr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62466" name="文本占位符 2"/>
          <p:cNvSpPr/>
          <p:nvPr>
            <p:ph type="body" idx="1"/>
          </p:nvPr>
        </p:nvSpPr>
        <p:spPr>
          <a:noFill/>
          <a:ln>
            <a:noFill/>
          </a:ln>
        </p:spPr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62466" name="文本占位符 2"/>
          <p:cNvSpPr/>
          <p:nvPr>
            <p:ph type="body" idx="1"/>
          </p:nvPr>
        </p:nvSpPr>
        <p:spPr>
          <a:noFill/>
          <a:ln>
            <a:noFill/>
          </a:ln>
        </p:spPr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62466" name="文本占位符 2"/>
          <p:cNvSpPr/>
          <p:nvPr>
            <p:ph type="body" idx="1"/>
          </p:nvPr>
        </p:nvSpPr>
        <p:spPr>
          <a:noFill/>
          <a:ln>
            <a:noFill/>
          </a:ln>
        </p:spPr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62466" name="文本占位符 2"/>
          <p:cNvSpPr/>
          <p:nvPr>
            <p:ph type="body" idx="1"/>
          </p:nvPr>
        </p:nvSpPr>
        <p:spPr>
          <a:noFill/>
          <a:ln>
            <a:noFill/>
          </a:ln>
        </p:spPr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62466" name="文本占位符 2"/>
          <p:cNvSpPr/>
          <p:nvPr>
            <p:ph type="body" idx="1"/>
          </p:nvPr>
        </p:nvSpPr>
        <p:spPr>
          <a:noFill/>
          <a:ln>
            <a:noFill/>
          </a:ln>
        </p:spPr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62466" name="文本占位符 2"/>
          <p:cNvSpPr/>
          <p:nvPr>
            <p:ph type="body" idx="1"/>
          </p:nvPr>
        </p:nvSpPr>
        <p:spPr>
          <a:noFill/>
          <a:ln>
            <a:noFill/>
          </a:ln>
        </p:spPr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62466" name="文本占位符 2"/>
          <p:cNvSpPr/>
          <p:nvPr>
            <p:ph type="body" idx="1"/>
          </p:nvPr>
        </p:nvSpPr>
        <p:spPr>
          <a:noFill/>
          <a:ln>
            <a:noFill/>
          </a:ln>
        </p:spPr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62466" name="文本占位符 2"/>
          <p:cNvSpPr/>
          <p:nvPr>
            <p:ph type="body" idx="1"/>
          </p:nvPr>
        </p:nvSpPr>
        <p:spPr>
          <a:noFill/>
          <a:ln>
            <a:noFill/>
          </a:ln>
        </p:spPr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62466" name="文本占位符 2"/>
          <p:cNvSpPr/>
          <p:nvPr>
            <p:ph type="body" idx="1"/>
          </p:nvPr>
        </p:nvSpPr>
        <p:spPr>
          <a:noFill/>
          <a:ln>
            <a:noFill/>
          </a:ln>
        </p:spPr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62466" name="文本占位符 2"/>
          <p:cNvSpPr/>
          <p:nvPr>
            <p:ph type="body" idx="1"/>
          </p:nvPr>
        </p:nvSpPr>
        <p:spPr>
          <a:noFill/>
          <a:ln>
            <a:noFill/>
          </a:ln>
        </p:spPr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62466" name="文本占位符 2"/>
          <p:cNvSpPr/>
          <p:nvPr>
            <p:ph type="body" idx="1"/>
          </p:nvPr>
        </p:nvSpPr>
        <p:spPr>
          <a:noFill/>
          <a:ln>
            <a:noFill/>
          </a:ln>
        </p:spPr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 userDrawn="1"/>
        </p:nvSpPr>
        <p:spPr>
          <a:xfrm>
            <a:off x="0" y="2200275"/>
            <a:ext cx="12190413" cy="2459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fontAlgn="auto"/>
            <a:endParaRPr lang="zh-CN" altLang="en-US" sz="3600" strike="noStrike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03" y="365210"/>
            <a:ext cx="10514231" cy="1325870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03" y="1826048"/>
            <a:ext cx="10514231" cy="4352346"/>
          </a:xfrm>
          <a:prstGeom prst="rect">
            <a:avLst/>
          </a:prstGeo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auto"/>
            <a:fld id="{9166FB0D-3649-4659-A4EA-16B622D04D1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09013" y="6357938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auto"/>
            <a:fld id="{85BC0CA1-3571-4BD4-9253-723F5D1C3D9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313173"/>
            <a:ext cx="9133286" cy="238815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793416"/>
            <a:ext cx="9142810" cy="16561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auto"/>
            <a:fld id="{1597C138-4C49-4101-B4F9-DB95E5F8406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09013" y="635793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auto"/>
            <a:fld id="{21F9ADEF-437B-4613-BCEC-4898585C13CB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709672"/>
            <a:ext cx="12189143" cy="4151821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069812"/>
            <a:ext cx="12189143" cy="3791681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429953"/>
            <a:ext cx="12189143" cy="3431541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277504"/>
            <a:ext cx="12189143" cy="4583989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629252"/>
            <a:ext cx="12189143" cy="5232241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13" y="365226"/>
            <a:ext cx="10514505" cy="79238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13" y="1419619"/>
            <a:ext cx="5181060" cy="4352547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557" y="1419619"/>
            <a:ext cx="5181060" cy="4352547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113" y="6358116"/>
            <a:ext cx="2742914" cy="365226"/>
          </a:xfrm>
        </p:spPr>
        <p:txBody>
          <a:bodyPr/>
          <a:lstStyle/>
          <a:p>
            <a:pPr lvl="0" eaLnBrk="1" fontAlgn="base" hangingPunct="1"/>
            <a:endParaRPr lang="en-US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179" y="6358116"/>
            <a:ext cx="4114371" cy="365226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09703" y="6358116"/>
            <a:ext cx="2742914" cy="365226"/>
          </a:xfr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3"/>
          </p:nvPr>
        </p:nvSpPr>
        <p:spPr>
          <a:xfrm>
            <a:off x="839471" y="570512"/>
            <a:ext cx="10511789" cy="563801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295275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495300" indent="0">
              <a:buFontTx/>
              <a:buNone/>
              <a:defRPr sz="1800">
                <a:solidFill>
                  <a:schemeClr val="tx1"/>
                </a:solidFill>
              </a:defRPr>
            </a:lvl3pPr>
            <a:lvl4pPr marL="638175" indent="0">
              <a:buFontTx/>
              <a:buNone/>
              <a:defRPr sz="1800">
                <a:solidFill>
                  <a:schemeClr val="tx1"/>
                </a:solidFill>
              </a:defRPr>
            </a:lvl4pPr>
            <a:lvl5pPr marL="790575" indent="0">
              <a:buFontTx/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>
          <a:xfrm>
            <a:off x="838113" y="6358116"/>
            <a:ext cx="2742914" cy="365226"/>
          </a:xfrm>
        </p:spPr>
        <p:txBody>
          <a:bodyPr/>
          <a:lstStyle/>
          <a:p>
            <a:pPr lvl="0" eaLnBrk="1" fontAlgn="base" hangingPunct="1"/>
            <a:endParaRPr lang="en-US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>
          <a:xfrm>
            <a:off x="4038179" y="6358116"/>
            <a:ext cx="4114371" cy="365226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>
          <a:xfrm>
            <a:off x="8609703" y="6358116"/>
            <a:ext cx="2742914" cy="365226"/>
          </a:xfr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 userDrawn="1"/>
        </p:nvSpPr>
        <p:spPr>
          <a:xfrm>
            <a:off x="0" y="2174875"/>
            <a:ext cx="12190413" cy="24590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/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file:///D:\qq&#25991;&#20214;\712321467\Image\C2C\Image2\%7b75232B38-A165-1FB7-499C-2E1C792CACB5%7d.png" TargetMode="External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5" Type="http://schemas.openxmlformats.org/officeDocument/2006/relationships/theme" Target="../theme/theme2.xml"/><Relationship Id="rId4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6" Type="http://schemas.openxmlformats.org/officeDocument/2006/relationships/theme" Target="../theme/theme4.xml"/><Relationship Id="rId5" Type="http://schemas.openxmlformats.org/officeDocument/2006/relationships/image" Target="file:///D:\qq&#25991;&#20214;\712321467\Image\C2C\Image2\%7b75232B38-A165-1FB7-499C-2E1C792CACB5%7d.png" TargetMode="External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8" Type="http://schemas.openxmlformats.org/officeDocument/2006/relationships/theme" Target="../theme/theme5.xml"/><Relationship Id="rId17" Type="http://schemas.openxmlformats.org/officeDocument/2006/relationships/image" Target="file:///D:\qq&#25991;&#20214;\712321467\Image\C2C\Image2\%7b75232B38-A165-1FB7-499C-2E1C792CACB5%7d.png" TargetMode="External"/><Relationship Id="rId16" Type="http://schemas.openxmlformats.org/officeDocument/2006/relationships/image" Target="../media/image2.png"/><Relationship Id="rId15" Type="http://schemas.openxmlformats.org/officeDocument/2006/relationships/image" Target="../media/image1.png"/><Relationship Id="rId14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6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5" Type="http://schemas.openxmlformats.org/officeDocument/2006/relationships/theme" Target="../theme/theme6.xml"/><Relationship Id="rId4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39"/>
          <p:cNvSpPr/>
          <p:nvPr/>
        </p:nvSpPr>
        <p:spPr>
          <a:xfrm>
            <a:off x="0" y="0"/>
            <a:ext cx="12192000" cy="827088"/>
          </a:xfrm>
          <a:prstGeom prst="rect">
            <a:avLst/>
          </a:prstGeom>
          <a:gradFill rotWithShape="1">
            <a:gsLst>
              <a:gs pos="0">
                <a:srgbClr val="001D31"/>
              </a:gs>
              <a:gs pos="100000">
                <a:srgbClr val="0099FF"/>
              </a:gs>
            </a:gsLst>
            <a:lin ang="18900000" scaled="1"/>
          </a:gradFill>
          <a:ln w="9525">
            <a:noFill/>
          </a:ln>
        </p:spPr>
        <p:txBody>
          <a:bodyPr wrap="none" lIns="121898" tIns="60948" rIns="121898" bIns="60948" anchor="ctr" anchorCtr="0"/>
          <a:lstStyle/>
          <a:p>
            <a:pPr lvl="0"/>
            <a:endParaRPr lang="zh-CN" altLang="en-US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027" name="TextBox 11"/>
          <p:cNvSpPr txBox="1"/>
          <p:nvPr/>
        </p:nvSpPr>
        <p:spPr>
          <a:xfrm>
            <a:off x="146050" y="39688"/>
            <a:ext cx="6238875" cy="692150"/>
          </a:xfrm>
          <a:prstGeom prst="rect">
            <a:avLst/>
          </a:prstGeom>
          <a:noFill/>
          <a:ln w="9525">
            <a:noFill/>
          </a:ln>
        </p:spPr>
        <p:txBody>
          <a:bodyPr lIns="121898" tIns="60948" rIns="121898" bIns="60948" anchor="t" anchorCtr="0">
            <a:spAutoFit/>
          </a:bodyPr>
          <a:lstStyle/>
          <a:p>
            <a:pPr lvl="0"/>
            <a:r>
              <a:rPr lang="zh-CN" altLang="en-US" sz="370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剖析题型</a:t>
            </a:r>
            <a:r>
              <a:rPr lang="zh-CN" altLang="en-US" sz="3700" baseline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提炼方法</a:t>
            </a:r>
            <a:endParaRPr lang="zh-CN" altLang="en-US" sz="3700">
              <a:solidFill>
                <a:srgbClr val="FFFF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028" name="图片 1073743875" descr="学科网 zxxk.com"/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39"/>
          <p:cNvSpPr/>
          <p:nvPr/>
        </p:nvSpPr>
        <p:spPr>
          <a:xfrm>
            <a:off x="0" y="0"/>
            <a:ext cx="12192000" cy="827088"/>
          </a:xfrm>
          <a:prstGeom prst="rect">
            <a:avLst/>
          </a:prstGeom>
          <a:gradFill rotWithShape="1">
            <a:gsLst>
              <a:gs pos="0">
                <a:srgbClr val="001D31"/>
              </a:gs>
              <a:gs pos="100000">
                <a:srgbClr val="0099FF"/>
              </a:gs>
            </a:gsLst>
            <a:lin ang="18900000" scaled="1"/>
          </a:gradFill>
          <a:ln w="9525">
            <a:noFill/>
          </a:ln>
        </p:spPr>
        <p:txBody>
          <a:bodyPr wrap="none" lIns="121898" tIns="60948" rIns="121898" bIns="60948" anchor="ctr" anchorCtr="0"/>
          <a:lstStyle/>
          <a:p>
            <a:pPr lvl="0"/>
            <a:endParaRPr lang="zh-CN" altLang="en-US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051" name="TextBox 11"/>
          <p:cNvSpPr txBox="1"/>
          <p:nvPr/>
        </p:nvSpPr>
        <p:spPr>
          <a:xfrm>
            <a:off x="146050" y="39688"/>
            <a:ext cx="6238875" cy="692150"/>
          </a:xfrm>
          <a:prstGeom prst="rect">
            <a:avLst/>
          </a:prstGeom>
          <a:noFill/>
          <a:ln w="9525">
            <a:noFill/>
          </a:ln>
        </p:spPr>
        <p:txBody>
          <a:bodyPr lIns="121898" tIns="60948" rIns="121898" bIns="60948" anchor="t" anchorCtr="0">
            <a:spAutoFit/>
          </a:bodyPr>
          <a:lstStyle/>
          <a:p>
            <a:pPr lvl="0"/>
            <a:r>
              <a:rPr lang="zh-CN" altLang="en-US" sz="370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实验解读</a:t>
            </a:r>
            <a:endParaRPr lang="zh-CN" altLang="en-US" sz="3700">
              <a:solidFill>
                <a:srgbClr val="FFFF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052" name="图片 1073743875" descr="学科网 zxxk.com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39"/>
          <p:cNvSpPr/>
          <p:nvPr/>
        </p:nvSpPr>
        <p:spPr>
          <a:xfrm>
            <a:off x="0" y="0"/>
            <a:ext cx="12192000" cy="827088"/>
          </a:xfrm>
          <a:prstGeom prst="rect">
            <a:avLst/>
          </a:prstGeom>
          <a:gradFill rotWithShape="1">
            <a:gsLst>
              <a:gs pos="0">
                <a:srgbClr val="001D31"/>
              </a:gs>
              <a:gs pos="100000">
                <a:srgbClr val="0099FF"/>
              </a:gs>
            </a:gsLst>
            <a:lin ang="18900000" scaled="1"/>
          </a:gradFill>
          <a:ln w="9525">
            <a:noFill/>
          </a:ln>
        </p:spPr>
        <p:txBody>
          <a:bodyPr wrap="none" lIns="121898" tIns="60948" rIns="121898" bIns="60948" anchor="ctr" anchorCtr="0"/>
          <a:lstStyle/>
          <a:p>
            <a:pPr lvl="0"/>
            <a:endParaRPr lang="zh-CN" altLang="en-US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075" name="TextBox 11"/>
          <p:cNvSpPr txBox="1"/>
          <p:nvPr/>
        </p:nvSpPr>
        <p:spPr>
          <a:xfrm>
            <a:off x="146050" y="39688"/>
            <a:ext cx="9404350" cy="692150"/>
          </a:xfrm>
          <a:prstGeom prst="rect">
            <a:avLst/>
          </a:prstGeom>
          <a:noFill/>
          <a:ln w="9525">
            <a:noFill/>
          </a:ln>
        </p:spPr>
        <p:txBody>
          <a:bodyPr wrap="square" lIns="121898" tIns="60948" rIns="121898" bIns="60948" anchor="t" anchorCtr="0">
            <a:spAutoFit/>
          </a:bodyPr>
          <a:lstStyle/>
          <a:p>
            <a:pPr lvl="0"/>
            <a:r>
              <a:rPr lang="zh-CN" altLang="en-US" sz="370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构建知识网络  强化答题语句</a:t>
            </a:r>
            <a:endParaRPr lang="zh-CN" altLang="en-US" sz="3700">
              <a:solidFill>
                <a:srgbClr val="FFFF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076" name="图片 1073743875" descr="学科网 zxxk.com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39"/>
          <p:cNvSpPr/>
          <p:nvPr/>
        </p:nvSpPr>
        <p:spPr>
          <a:xfrm>
            <a:off x="0" y="0"/>
            <a:ext cx="12192000" cy="827088"/>
          </a:xfrm>
          <a:prstGeom prst="rect">
            <a:avLst/>
          </a:prstGeom>
          <a:gradFill rotWithShape="1">
            <a:gsLst>
              <a:gs pos="0">
                <a:srgbClr val="001D31"/>
              </a:gs>
              <a:gs pos="100000">
                <a:srgbClr val="0099FF"/>
              </a:gs>
            </a:gsLst>
            <a:lin ang="18900000" scaled="1"/>
          </a:gradFill>
          <a:ln w="9525">
            <a:noFill/>
          </a:ln>
        </p:spPr>
        <p:txBody>
          <a:bodyPr wrap="none" lIns="121898" tIns="60948" rIns="121898" bIns="60948" anchor="ctr" anchorCtr="0"/>
          <a:lstStyle/>
          <a:p>
            <a:pPr lvl="0"/>
            <a:endParaRPr lang="zh-CN" altLang="en-US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4099" name="TextBox 11"/>
          <p:cNvSpPr txBox="1"/>
          <p:nvPr/>
        </p:nvSpPr>
        <p:spPr>
          <a:xfrm>
            <a:off x="-623887" y="20638"/>
            <a:ext cx="6943725" cy="692150"/>
          </a:xfrm>
          <a:prstGeom prst="rect">
            <a:avLst/>
          </a:prstGeom>
          <a:noFill/>
          <a:ln w="9525">
            <a:noFill/>
          </a:ln>
        </p:spPr>
        <p:txBody>
          <a:bodyPr wrap="square" lIns="121898" tIns="60948" rIns="121898" bIns="60948" anchor="t" anchorCtr="0">
            <a:spAutoFit/>
          </a:bodyPr>
          <a:lstStyle/>
          <a:p>
            <a:pPr lvl="0" algn="ctr"/>
            <a:r>
              <a:rPr lang="zh-CN" altLang="en-US" sz="370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探究高考</a:t>
            </a:r>
            <a:r>
              <a:rPr lang="zh-CN" altLang="en-US" sz="3700" baseline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明确考向</a:t>
            </a:r>
            <a:endParaRPr lang="zh-CN" altLang="en-US" sz="3700">
              <a:solidFill>
                <a:srgbClr val="FFFF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895975" y="157163"/>
          <a:ext cx="6022485" cy="519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4497"/>
                <a:gridCol w="1204497"/>
                <a:gridCol w="1204497"/>
                <a:gridCol w="1204497"/>
                <a:gridCol w="1204497"/>
              </a:tblGrid>
              <a:tr h="519643">
                <a:tc>
                  <a:txBody>
                    <a:bodyPr wrap="square"/>
                    <a:lstStyle/>
                    <a:p>
                      <a:pPr>
                        <a:lnSpc>
                          <a:spcPct val="50000"/>
                        </a:lnSpc>
                      </a:pPr>
                      <a:endParaRPr lang="zh-CN" altLang="en-US" sz="1900" baseline="0"/>
                    </a:p>
                  </a:txBody>
                  <a:tcPr marL="121904" marR="121904" marT="60974" marB="60974" vert="horz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50000"/>
                        </a:lnSpc>
                      </a:pPr>
                      <a:endParaRPr lang="zh-CN" altLang="en-US" sz="1900" baseline="0"/>
                    </a:p>
                  </a:txBody>
                  <a:tcPr marL="121904" marR="121904" marT="60974" marB="60974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50000"/>
                        </a:lnSpc>
                      </a:pPr>
                      <a:endParaRPr lang="zh-CN" altLang="en-US" sz="1900" baseline="0"/>
                    </a:p>
                  </a:txBody>
                  <a:tcPr marL="121904" marR="121904" marT="60974" marB="60974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50000"/>
                        </a:lnSpc>
                      </a:pPr>
                      <a:endParaRPr lang="zh-CN" altLang="en-US" sz="1900" baseline="0"/>
                    </a:p>
                  </a:txBody>
                  <a:tcPr marL="121904" marR="121904" marT="60974" marB="60974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50000"/>
                        </a:lnSpc>
                      </a:pPr>
                      <a:endParaRPr lang="zh-CN" altLang="en-US" sz="1900" baseline="0"/>
                    </a:p>
                  </a:txBody>
                  <a:tcPr marL="121904" marR="121904" marT="60974" marB="60974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100" name="图片 1073743875" descr="学科网 zxxk.com"/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ransition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073743875" descr="学科网 zxxk.com"/>
          <p:cNvPicPr>
            <a:picLocks noChangeAspect="1"/>
          </p:cNvPicPr>
          <p:nvPr/>
        </p:nvPicPr>
        <p:blipFill>
          <a:blip r:embed="rId16" r:link="rId17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transition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6" name="AutoShape 46"/>
          <p:cNvSpPr/>
          <p:nvPr/>
        </p:nvSpPr>
        <p:spPr>
          <a:xfrm>
            <a:off x="-369887" y="11113"/>
            <a:ext cx="12879387" cy="615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 cap="flat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699999" algn="ctr" rotWithShape="0">
              <a:srgbClr val="292929">
                <a:alpha val="50000"/>
              </a:srgbClr>
            </a:outerShdw>
          </a:effectLst>
        </p:spPr>
        <p:txBody>
          <a:bodyPr wrap="none" lIns="121898" tIns="60948" rIns="121898" bIns="60948" anchor="ctr" anchorCtr="0"/>
          <a:lstStyle/>
          <a:p>
            <a:pPr lvl="0" algn="ctr"/>
            <a:endParaRPr lang="zh-CN" altLang="en-US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76213" y="68263"/>
          <a:ext cx="11807768" cy="507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412"/>
                <a:gridCol w="843412"/>
                <a:gridCol w="843412"/>
                <a:gridCol w="843412"/>
                <a:gridCol w="843412"/>
                <a:gridCol w="843412"/>
                <a:gridCol w="843412"/>
                <a:gridCol w="843412"/>
                <a:gridCol w="843412"/>
                <a:gridCol w="843412"/>
                <a:gridCol w="843412"/>
                <a:gridCol w="843412"/>
                <a:gridCol w="843412"/>
                <a:gridCol w="843412"/>
              </a:tblGrid>
              <a:tr h="507356">
                <a:tc>
                  <a:txBody>
                    <a:bodyPr wrap="square"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zh-CN" altLang="en-US" sz="2100" baseline="0"/>
                    </a:p>
                  </a:txBody>
                  <a:tcPr marL="121904" marR="121904" marT="60974" marB="60974" vert="horz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zh-CN" altLang="en-US" sz="2100" baseline="0"/>
                    </a:p>
                  </a:txBody>
                  <a:tcPr marL="121904" marR="121904" marT="60974" marB="60974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zh-CN" altLang="en-US" sz="2100" baseline="0"/>
                    </a:p>
                  </a:txBody>
                  <a:tcPr marL="121904" marR="121904" marT="60974" marB="60974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zh-CN" altLang="en-US" sz="2100" baseline="0"/>
                    </a:p>
                  </a:txBody>
                  <a:tcPr marL="121904" marR="121904" marT="60974" marB="60974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zh-CN" altLang="en-US" sz="2100" baseline="0"/>
                    </a:p>
                  </a:txBody>
                  <a:tcPr marL="121904" marR="121904" marT="60974" marB="60974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zh-CN" altLang="en-US" sz="2100" baseline="0"/>
                    </a:p>
                  </a:txBody>
                  <a:tcPr marL="121904" marR="121904" marT="60974" marB="60974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zh-CN" altLang="en-US" sz="2100" baseline="0"/>
                    </a:p>
                  </a:txBody>
                  <a:tcPr marL="121904" marR="121904" marT="60974" marB="60974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zh-CN" altLang="en-US" sz="2100" baseline="0"/>
                    </a:p>
                  </a:txBody>
                  <a:tcPr marL="121904" marR="121904" marT="60974" marB="60974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zh-CN" altLang="en-US" sz="2100" baseline="0"/>
                    </a:p>
                  </a:txBody>
                  <a:tcPr marL="121904" marR="121904" marT="60974" marB="60974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zh-CN" altLang="en-US" sz="2100" baseline="0"/>
                    </a:p>
                  </a:txBody>
                  <a:tcPr marL="121904" marR="121904" marT="60974" marB="60974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zh-CN" altLang="en-US" sz="2100" baseline="0"/>
                    </a:p>
                  </a:txBody>
                  <a:tcPr marL="121904" marR="121904" marT="60974" marB="60974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zh-CN" altLang="en-US" sz="2100" baseline="0"/>
                    </a:p>
                  </a:txBody>
                  <a:tcPr marL="121904" marR="121904" marT="60974" marB="60974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zh-CN" altLang="en-US" sz="2100" baseline="0"/>
                    </a:p>
                  </a:txBody>
                  <a:tcPr marL="121904" marR="121904" marT="60974" marB="60974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zh-CN" altLang="en-US" sz="2100" baseline="0"/>
                    </a:p>
                  </a:txBody>
                  <a:tcPr marL="121904" marR="121904" marT="60974" marB="60974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147" name="图片 1073743875" descr="学科网 zxxk.com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.xml"/><Relationship Id="rId2" Type="http://schemas.openxmlformats.org/officeDocument/2006/relationships/image" Target="../media/image4.GIF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8.png"/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w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23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3.wmf"/><Relationship Id="rId1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9.emf"/><Relationship Id="rId8" Type="http://schemas.openxmlformats.org/officeDocument/2006/relationships/image" Target="../media/image48.emf"/><Relationship Id="rId7" Type="http://schemas.openxmlformats.org/officeDocument/2006/relationships/image" Target="../media/image47.emf"/><Relationship Id="rId6" Type="http://schemas.openxmlformats.org/officeDocument/2006/relationships/image" Target="../media/image46.emf"/><Relationship Id="rId5" Type="http://schemas.openxmlformats.org/officeDocument/2006/relationships/image" Target="../media/image45.wmf"/><Relationship Id="rId4" Type="http://schemas.openxmlformats.org/officeDocument/2006/relationships/oleObject" Target="../embeddings/oleObject4.bin"/><Relationship Id="rId3" Type="http://schemas.openxmlformats.org/officeDocument/2006/relationships/image" Target="../media/image44.wmf"/><Relationship Id="rId2" Type="http://schemas.openxmlformats.org/officeDocument/2006/relationships/oleObject" Target="../embeddings/oleObject3.bin"/><Relationship Id="rId12" Type="http://schemas.openxmlformats.org/officeDocument/2006/relationships/notesSlide" Target="../notesSlides/notesSlide19.xml"/><Relationship Id="rId11" Type="http://schemas.openxmlformats.org/officeDocument/2006/relationships/vmlDrawing" Target="../drawings/vmlDrawing3.v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3.GIF"/><Relationship Id="rId3" Type="http://schemas.openxmlformats.org/officeDocument/2006/relationships/image" Target="../media/image52.GIF"/><Relationship Id="rId2" Type="http://schemas.openxmlformats.org/officeDocument/2006/relationships/image" Target="../media/image51.GIF"/><Relationship Id="rId1" Type="http://schemas.openxmlformats.org/officeDocument/2006/relationships/image" Target="../media/image5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2.png"/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9393" name="TextBox 4"/>
              <p:cNvSpPr txBox="1"/>
              <p:nvPr/>
            </p:nvSpPr>
            <p:spPr>
              <a:xfrm>
                <a:off x="1702835" y="1629854"/>
                <a:ext cx="8757494" cy="7683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</a:pPr>
                <a:r>
                  <a:rPr lang="zh-CN" altLang="en-US" sz="4400" b="1">
                    <a:latin typeface="Arial" panose="020B0604020202020204" pitchFamily="34" charset="0"/>
                    <a:ea typeface="宋体" panose="02010600030101010101" pitchFamily="2" charset="-122"/>
                  </a:rPr>
                  <a:t>数列</a:t>
                </a:r>
                <a:r>
                  <a:rPr lang="zh-CN" altLang="en-US" sz="4400" b="1">
                    <a:latin typeface="Arial" panose="020B0604020202020204" pitchFamily="34" charset="0"/>
                    <a:ea typeface="宋体" panose="02010600030101010101" pitchFamily="2" charset="-122"/>
                  </a:rPr>
                  <a:t>微专题：   </a:t>
                </a:r>
                <a:r>
                  <a:rPr lang="zh-CN" altLang="en-US" sz="4400" b="1"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rPr>
                  <a:t>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400" b="1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  <a:sym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4400" b="1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  <a:sym typeface="Arial" panose="020B0604020202020204" pitchFamily="34" charset="0"/>
                          </a:rPr>
                          <m:t>𝑺</m:t>
                        </m:r>
                      </m:e>
                      <m:sub>
                        <m:r>
                          <a:rPr lang="en-US" altLang="zh-CN" sz="4400" b="1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  <a:sym typeface="Arial" panose="020B0604020202020204" pitchFamily="34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zh-CN" altLang="en-US" sz="4400" b="1"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rPr>
                  <a:t>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400" b="1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  <a:sym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4400" b="1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  <a:sym typeface="Arial" panose="020B0604020202020204" pitchFamily="34" charset="0"/>
                          </a:rPr>
                          <m:t>𝒂</m:t>
                        </m:r>
                      </m:e>
                      <m:sub>
                        <m:r>
                          <a:rPr lang="en-US" altLang="zh-CN" sz="4400" b="1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  <a:sym typeface="Arial" panose="020B0604020202020204" pitchFamily="34" charset="0"/>
                          </a:rPr>
                          <m:t>𝒏</m:t>
                        </m:r>
                      </m:sub>
                    </m:sSub>
                  </m:oMath>
                </a14:m>
                <a:endParaRPr lang="zh-CN" altLang="en-US" sz="4400" b="1"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9393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835" y="1629854"/>
                <a:ext cx="8757494" cy="768350"/>
              </a:xfrm>
              <a:prstGeom prst="rect">
                <a:avLst/>
              </a:prstGeom>
              <a:blipFill rotWithShape="1">
                <a:blip r:embed="rId1"/>
                <a:stretch>
                  <a:fillRect l="-5" t="-58" r="7" b="58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394" name="Picture 10" descr="003388 (180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493" y="4222336"/>
            <a:ext cx="2556585" cy="203574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lum contrast="6000"/>
          </a:blip>
          <a:stretch>
            <a:fillRect/>
          </a:stretch>
        </p:blipFill>
        <p:spPr>
          <a:xfrm>
            <a:off x="1487170" y="1341755"/>
            <a:ext cx="10353675" cy="1099820"/>
          </a:xfrm>
          <a:prstGeom prst="rect">
            <a:avLst/>
          </a:prstGeom>
        </p:spPr>
      </p:pic>
      <p:pic>
        <p:nvPicPr>
          <p:cNvPr id="8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80" y="598805"/>
            <a:ext cx="1758950" cy="5619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2783205" y="621665"/>
                <a:ext cx="4741545" cy="539115"/>
              </a:xfrm>
              <a:prstGeom prst="rect">
                <a:avLst/>
              </a:prstGeom>
            </p:spPr>
            <p:txBody>
              <a:bodyPr>
                <a:noAutofit/>
              </a:bodyPr>
              <a:p>
                <a:pPr marL="0" indent="0" algn="l" defTabSz="26670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800" b="1">
                    <a:highlight>
                      <a:srgbClr val="FFFF00"/>
                    </a:highlight>
                    <a:latin typeface="宋体" panose="02010600030101010101" pitchFamily="2" charset="-122"/>
                    <a:ea typeface="宋体" panose="02010600030101010101" pitchFamily="2" charset="-122"/>
                  </a:rPr>
                  <a:t>题型二</a:t>
                </a:r>
                <a:r>
                  <a:rPr lang="en-US" altLang="zh-CN" sz="1800" b="1">
                    <a:highlight>
                      <a:srgbClr val="FFFF00"/>
                    </a:highlight>
                    <a:latin typeface="宋体" panose="02010600030101010101" pitchFamily="2" charset="-122"/>
                    <a:ea typeface="宋体" panose="02010600030101010101" pitchFamily="2" charset="-122"/>
                  </a:rPr>
                  <a:t>:</a:t>
                </a:r>
                <a14:m>
                  <m:oMath xmlns:m="http://schemas.openxmlformats.org/officeDocument/2006/math">
                    <m:r>
                      <a:rPr lang="zh-CN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和的形式</m:t>
                    </m:r>
                    <m:r>
                      <a:rPr lang="zh-CN" altLang="en-US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求</m:t>
                    </m:r>
                    <m:sSub>
                      <m:sSubPr>
                        <m:ctrlPr>
                          <a:rPr lang="zh-CN" altLang="en-US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𝒂</m:t>
                        </m:r>
                      </m:e>
                      <m:sub>
                        <m:r>
                          <a:rPr lang="en-US" altLang="zh-CN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𝒏</m:t>
                        </m:r>
                      </m:sub>
                    </m:sSub>
                    <m:r>
                      <a:rPr lang="zh-CN" altLang="en-US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型</m:t>
                    </m:r>
                  </m:oMath>
                </a14:m>
                <a:endParaRPr lang="zh-CN" altLang="en-US" sz="1800" b="1" i="1">
                  <a:highlight>
                    <a:srgbClr val="FFFF00"/>
                  </a:highlight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205" y="621665"/>
                <a:ext cx="4741545" cy="5391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/>
          <p:cNvSpPr txBox="1"/>
          <p:nvPr/>
        </p:nvSpPr>
        <p:spPr>
          <a:xfrm>
            <a:off x="622935" y="1414145"/>
            <a:ext cx="10153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练习：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  <a:cs typeface="Cambria Math" panose="02040503050406030204" charset="0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lum contrast="6000"/>
          </a:blip>
          <a:stretch>
            <a:fillRect/>
          </a:stretch>
        </p:blipFill>
        <p:spPr>
          <a:xfrm>
            <a:off x="478790" y="2350135"/>
            <a:ext cx="10582910" cy="2687320"/>
          </a:xfrm>
          <a:prstGeom prst="rect">
            <a:avLst/>
          </a:prstGeom>
        </p:spPr>
      </p:pic>
      <p:sp>
        <p:nvSpPr>
          <p:cNvPr id="7" name="云形 6"/>
          <p:cNvSpPr/>
          <p:nvPr/>
        </p:nvSpPr>
        <p:spPr>
          <a:xfrm>
            <a:off x="9551670" y="5878195"/>
            <a:ext cx="1334770" cy="546100"/>
          </a:xfrm>
          <a:prstGeom prst="cloud">
            <a:avLst/>
          </a:prstGeom>
          <a:gradFill>
            <a:gsLst>
              <a:gs pos="50000">
                <a:schemeClr val="accent5"/>
              </a:gs>
              <a:gs pos="0">
                <a:schemeClr val="accent5">
                  <a:lumMod val="25000"/>
                  <a:lumOff val="75000"/>
                </a:schemeClr>
              </a:gs>
              <a:gs pos="100000">
                <a:schemeClr val="accent5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t>答案</a:t>
            </a:r>
            <a:endParaRPr lang="zh-CN" alt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7080" y="598805"/>
            <a:ext cx="1758950" cy="5619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2783205" y="621665"/>
                <a:ext cx="4741545" cy="539115"/>
              </a:xfrm>
              <a:prstGeom prst="rect">
                <a:avLst/>
              </a:prstGeom>
            </p:spPr>
            <p:txBody>
              <a:bodyPr>
                <a:noAutofit/>
              </a:bodyPr>
              <a:p>
                <a:pPr marL="0" indent="0" algn="l" defTabSz="26670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800" b="1">
                    <a:highlight>
                      <a:srgbClr val="FFFF00"/>
                    </a:highlight>
                    <a:latin typeface="宋体" panose="02010600030101010101" pitchFamily="2" charset="-122"/>
                    <a:ea typeface="宋体" panose="02010600030101010101" pitchFamily="2" charset="-122"/>
                  </a:rPr>
                  <a:t>题型二</a:t>
                </a:r>
                <a:r>
                  <a:rPr lang="en-US" altLang="zh-CN" sz="1800" b="1">
                    <a:highlight>
                      <a:srgbClr val="FFFF00"/>
                    </a:highlight>
                    <a:latin typeface="宋体" panose="02010600030101010101" pitchFamily="2" charset="-122"/>
                    <a:ea typeface="宋体" panose="02010600030101010101" pitchFamily="2" charset="-122"/>
                  </a:rPr>
                  <a:t>:</a:t>
                </a:r>
                <a14:m>
                  <m:oMath xmlns:m="http://schemas.openxmlformats.org/officeDocument/2006/math">
                    <m:r>
                      <a:rPr lang="zh-CN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和的形式</m:t>
                    </m:r>
                    <m:r>
                      <a:rPr lang="zh-CN" altLang="en-US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求</m:t>
                    </m:r>
                    <m:sSub>
                      <m:sSubPr>
                        <m:ctrlPr>
                          <a:rPr lang="zh-CN" altLang="en-US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𝒂</m:t>
                        </m:r>
                      </m:e>
                      <m:sub>
                        <m:r>
                          <a:rPr lang="en-US" altLang="zh-CN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𝒏</m:t>
                        </m:r>
                      </m:sub>
                    </m:sSub>
                    <m:r>
                      <a:rPr lang="zh-CN" altLang="en-US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型</m:t>
                    </m:r>
                  </m:oMath>
                </a14:m>
                <a:endParaRPr lang="zh-CN" altLang="en-US" sz="1800" b="1" i="1">
                  <a:highlight>
                    <a:srgbClr val="FFFF00"/>
                  </a:highlight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205" y="621665"/>
                <a:ext cx="4741545" cy="53911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/>
          <p:cNvSpPr txBox="1"/>
          <p:nvPr/>
        </p:nvSpPr>
        <p:spPr>
          <a:xfrm>
            <a:off x="622935" y="1414145"/>
            <a:ext cx="15081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变式探究：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  <a:cs typeface="Cambria Math" panose="02040503050406030204" charset="0"/>
              <a:sym typeface="+mn-ea"/>
            </a:endParaRPr>
          </a:p>
        </p:txBody>
      </p:sp>
      <p:sp>
        <p:nvSpPr>
          <p:cNvPr id="7" name="云形 6"/>
          <p:cNvSpPr/>
          <p:nvPr/>
        </p:nvSpPr>
        <p:spPr>
          <a:xfrm>
            <a:off x="9551670" y="5878195"/>
            <a:ext cx="1334770" cy="546100"/>
          </a:xfrm>
          <a:prstGeom prst="cloud">
            <a:avLst/>
          </a:prstGeom>
          <a:gradFill>
            <a:gsLst>
              <a:gs pos="50000">
                <a:schemeClr val="accent5"/>
              </a:gs>
              <a:gs pos="0">
                <a:schemeClr val="accent5">
                  <a:lumMod val="25000"/>
                  <a:lumOff val="75000"/>
                </a:schemeClr>
              </a:gs>
              <a:gs pos="100000">
                <a:schemeClr val="accent5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t>答案</a:t>
            </a:r>
            <a:endParaRPr lang="zh-CN" alt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6963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279015" y="1414145"/>
          <a:ext cx="8147685" cy="478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" r:id="rId3" imgW="4114800" imgH="241300" progId="Equation.KSEE3">
                  <p:embed/>
                </p:oleObj>
              </mc:Choice>
              <mc:Fallback>
                <p:oleObj name="" r:id="rId3" imgW="4114800" imgH="2413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79015" y="1414145"/>
                        <a:ext cx="8147685" cy="4781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2305" y="3285490"/>
            <a:ext cx="3903345" cy="11004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7080" y="598805"/>
            <a:ext cx="1758950" cy="5619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2783205" y="621665"/>
                <a:ext cx="4741545" cy="539115"/>
              </a:xfrm>
              <a:prstGeom prst="rect">
                <a:avLst/>
              </a:prstGeom>
            </p:spPr>
            <p:txBody>
              <a:bodyPr>
                <a:noAutofit/>
              </a:bodyPr>
              <a:p>
                <a:pPr marL="0" indent="0" algn="l" defTabSz="26670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800" b="1">
                    <a:highlight>
                      <a:srgbClr val="FFFF00"/>
                    </a:highlight>
                    <a:latin typeface="宋体" panose="02010600030101010101" pitchFamily="2" charset="-122"/>
                    <a:ea typeface="宋体" panose="02010600030101010101" pitchFamily="2" charset="-122"/>
                  </a:rPr>
                  <a:t>题型三</a:t>
                </a:r>
                <a:r>
                  <a:rPr lang="en-US" altLang="zh-CN" sz="1800" b="1">
                    <a:highlight>
                      <a:srgbClr val="FFFF00"/>
                    </a:highlight>
                    <a:latin typeface="宋体" panose="02010600030101010101" pitchFamily="2" charset="-122"/>
                    <a:ea typeface="宋体" panose="02010600030101010101" pitchFamily="2" charset="-122"/>
                  </a:rPr>
                  <a:t>:</a:t>
                </a:r>
                <a14:m>
                  <m:oMath xmlns:m="http://schemas.openxmlformats.org/officeDocument/2006/math">
                    <m:r>
                      <a:rPr lang="zh-CN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由</m:t>
                    </m:r>
                    <m:r>
                      <a:rPr lang="en-US" altLang="zh-CN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𝒇</m:t>
                    </m:r>
                    <m:d>
                      <m:dPr>
                        <m:ctrlPr>
                          <a:rPr lang="zh-CN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sz="1800" b="1" i="1">
                                <a:highlight>
                                  <a:srgbClr val="FFFF00"/>
                                </a:highlight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highlight>
                                  <a:srgbClr val="FFFF00"/>
                                </a:highlight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1800" b="1" i="1">
                                <a:highlight>
                                  <a:srgbClr val="FFFF00"/>
                                </a:highlight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altLang="zh-CN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sz="1800" b="1" i="1">
                                <a:highlight>
                                  <a:srgbClr val="FFFF00"/>
                                </a:highlight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highlight>
                                  <a:srgbClr val="FFFF00"/>
                                </a:highlight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1800" b="1" i="1">
                                <a:highlight>
                                  <a:srgbClr val="FFFF00"/>
                                </a:highlight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altLang="zh-CN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𝟎</m:t>
                    </m:r>
                    <m:r>
                      <a:rPr lang="en-US" altLang="zh-CN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</m:t>
                    </m:r>
                    <m:r>
                      <a:rPr lang="zh-CN" altLang="en-US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消去</m:t>
                    </m:r>
                    <m:sSub>
                      <m:sSubPr>
                        <m:ctrlPr>
                          <a:rPr lang="zh-CN" altLang="en-US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𝑺</m:t>
                        </m:r>
                      </m:e>
                      <m:sub>
                        <m:r>
                          <a:rPr lang="en-US" altLang="zh-CN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𝒏</m:t>
                        </m:r>
                      </m:sub>
                    </m:sSub>
                    <m:r>
                      <a:rPr lang="zh-CN" altLang="en-US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型</m:t>
                    </m:r>
                  </m:oMath>
                </a14:m>
                <a:endParaRPr lang="zh-CN" altLang="en-US" sz="1800" b="1" i="1">
                  <a:highlight>
                    <a:srgbClr val="FFFF00"/>
                  </a:highlight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205" y="621665"/>
                <a:ext cx="4741545" cy="53911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lum contrast="6000"/>
          </a:blip>
          <a:stretch>
            <a:fillRect/>
          </a:stretch>
        </p:blipFill>
        <p:spPr>
          <a:xfrm>
            <a:off x="838835" y="1270000"/>
            <a:ext cx="10490200" cy="46069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7080" y="598805"/>
            <a:ext cx="1758950" cy="5619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2783205" y="621665"/>
                <a:ext cx="4741545" cy="539115"/>
              </a:xfrm>
              <a:prstGeom prst="rect">
                <a:avLst/>
              </a:prstGeom>
            </p:spPr>
            <p:txBody>
              <a:bodyPr>
                <a:noAutofit/>
              </a:bodyPr>
              <a:p>
                <a:pPr marL="0" indent="0" algn="l" defTabSz="26670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800" b="1">
                    <a:highlight>
                      <a:srgbClr val="FFFF00"/>
                    </a:highlight>
                    <a:latin typeface="宋体" panose="02010600030101010101" pitchFamily="2" charset="-122"/>
                    <a:ea typeface="宋体" panose="02010600030101010101" pitchFamily="2" charset="-122"/>
                  </a:rPr>
                  <a:t>题型三</a:t>
                </a:r>
                <a:r>
                  <a:rPr lang="en-US" altLang="zh-CN" sz="1800" b="1">
                    <a:highlight>
                      <a:srgbClr val="FFFF00"/>
                    </a:highlight>
                    <a:latin typeface="宋体" panose="02010600030101010101" pitchFamily="2" charset="-122"/>
                    <a:ea typeface="宋体" panose="02010600030101010101" pitchFamily="2" charset="-122"/>
                  </a:rPr>
                  <a:t>:</a:t>
                </a:r>
                <a14:m>
                  <m:oMath xmlns:m="http://schemas.openxmlformats.org/officeDocument/2006/math">
                    <m:r>
                      <a:rPr lang="zh-CN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由</m:t>
                    </m:r>
                    <m:r>
                      <a:rPr lang="en-US" altLang="zh-CN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𝒇</m:t>
                    </m:r>
                    <m:d>
                      <m:dPr>
                        <m:ctrlPr>
                          <a:rPr lang="zh-CN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sz="1800" b="1" i="1">
                                <a:highlight>
                                  <a:srgbClr val="FFFF00"/>
                                </a:highlight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highlight>
                                  <a:srgbClr val="FFFF00"/>
                                </a:highlight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1800" b="1" i="1">
                                <a:highlight>
                                  <a:srgbClr val="FFFF00"/>
                                </a:highlight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altLang="zh-CN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sz="1800" b="1" i="1">
                                <a:highlight>
                                  <a:srgbClr val="FFFF00"/>
                                </a:highlight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highlight>
                                  <a:srgbClr val="FFFF00"/>
                                </a:highlight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1800" b="1" i="1">
                                <a:highlight>
                                  <a:srgbClr val="FFFF00"/>
                                </a:highlight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altLang="zh-CN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𝟎</m:t>
                    </m:r>
                    <m:r>
                      <a:rPr lang="en-US" altLang="zh-CN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</m:t>
                    </m:r>
                    <m:r>
                      <a:rPr lang="zh-CN" altLang="en-US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消去</m:t>
                    </m:r>
                    <m:sSub>
                      <m:sSubPr>
                        <m:ctrlPr>
                          <a:rPr lang="zh-CN" altLang="en-US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𝑺</m:t>
                        </m:r>
                      </m:e>
                      <m:sub>
                        <m:r>
                          <a:rPr lang="en-US" altLang="zh-CN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𝒏</m:t>
                        </m:r>
                      </m:sub>
                    </m:sSub>
                    <m:r>
                      <a:rPr lang="zh-CN" altLang="en-US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型</m:t>
                    </m:r>
                  </m:oMath>
                </a14:m>
                <a:endParaRPr lang="zh-CN" altLang="en-US" sz="1800" b="1" i="1">
                  <a:highlight>
                    <a:srgbClr val="FFFF00"/>
                  </a:highlight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205" y="621665"/>
                <a:ext cx="4741545" cy="53911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/>
          <p:cNvGrpSpPr/>
          <p:nvPr/>
        </p:nvGrpSpPr>
        <p:grpSpPr>
          <a:xfrm>
            <a:off x="1270635" y="1179195"/>
            <a:ext cx="9505950" cy="621665"/>
            <a:chOff x="2001" y="1857"/>
            <a:chExt cx="14970" cy="97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68" y="1887"/>
              <a:ext cx="14403" cy="949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2001" y="1857"/>
              <a:ext cx="1302" cy="9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800">
                  <a:solidFill>
                    <a:schemeClr val="tx1"/>
                  </a:solidFill>
                  <a:latin typeface="+mj-ea"/>
                  <a:ea typeface="+mj-ea"/>
                </a:rPr>
                <a:t>例</a:t>
              </a:r>
              <a:r>
                <a:rPr lang="zh-CN" altLang="en-US" sz="1800">
                  <a:solidFill>
                    <a:schemeClr val="tx1"/>
                  </a:solidFill>
                  <a:latin typeface="+mj-ea"/>
                  <a:ea typeface="+mj-ea"/>
                </a:rPr>
                <a:t>一</a:t>
              </a:r>
              <a:endParaRPr lang="zh-CN" altLang="en-US" sz="180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lum contrast="12000"/>
          </a:blip>
          <a:srcRect t="10396"/>
          <a:stretch>
            <a:fillRect/>
          </a:stretch>
        </p:blipFill>
        <p:spPr>
          <a:xfrm>
            <a:off x="2134870" y="1804670"/>
            <a:ext cx="7965440" cy="4799330"/>
          </a:xfrm>
          <a:prstGeom prst="rect">
            <a:avLst/>
          </a:prstGeom>
        </p:spPr>
      </p:pic>
      <p:sp>
        <p:nvSpPr>
          <p:cNvPr id="7" name="云形 6"/>
          <p:cNvSpPr/>
          <p:nvPr/>
        </p:nvSpPr>
        <p:spPr>
          <a:xfrm>
            <a:off x="9551670" y="5878195"/>
            <a:ext cx="1334770" cy="546100"/>
          </a:xfrm>
          <a:prstGeom prst="cloud">
            <a:avLst/>
          </a:prstGeom>
          <a:gradFill>
            <a:gsLst>
              <a:gs pos="50000">
                <a:schemeClr val="accent5"/>
              </a:gs>
              <a:gs pos="0">
                <a:schemeClr val="accent5">
                  <a:lumMod val="25000"/>
                  <a:lumOff val="75000"/>
                </a:schemeClr>
              </a:gs>
              <a:gs pos="100000">
                <a:schemeClr val="accent5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t>答案</a:t>
            </a:r>
            <a:endParaRPr lang="zh-CN" alt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7080" y="598805"/>
            <a:ext cx="1758950" cy="5619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2783205" y="621665"/>
                <a:ext cx="4741545" cy="539115"/>
              </a:xfrm>
              <a:prstGeom prst="rect">
                <a:avLst/>
              </a:prstGeom>
            </p:spPr>
            <p:txBody>
              <a:bodyPr>
                <a:noAutofit/>
              </a:bodyPr>
              <a:p>
                <a:pPr marL="0" indent="0" algn="l" defTabSz="26670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800" b="1">
                    <a:highlight>
                      <a:srgbClr val="FFFF00"/>
                    </a:highlight>
                    <a:latin typeface="宋体" panose="02010600030101010101" pitchFamily="2" charset="-122"/>
                    <a:ea typeface="宋体" panose="02010600030101010101" pitchFamily="2" charset="-122"/>
                  </a:rPr>
                  <a:t>题型三</a:t>
                </a:r>
                <a:r>
                  <a:rPr lang="en-US" altLang="zh-CN" sz="1800" b="1">
                    <a:highlight>
                      <a:srgbClr val="FFFF00"/>
                    </a:highlight>
                    <a:latin typeface="宋体" panose="02010600030101010101" pitchFamily="2" charset="-122"/>
                    <a:ea typeface="宋体" panose="02010600030101010101" pitchFamily="2" charset="-122"/>
                  </a:rPr>
                  <a:t>:</a:t>
                </a:r>
                <a14:m>
                  <m:oMath xmlns:m="http://schemas.openxmlformats.org/officeDocument/2006/math">
                    <m:r>
                      <a:rPr lang="zh-CN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由</m:t>
                    </m:r>
                    <m:r>
                      <a:rPr lang="en-US" altLang="zh-CN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𝒇</m:t>
                    </m:r>
                    <m:d>
                      <m:dPr>
                        <m:ctrlPr>
                          <a:rPr lang="zh-CN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sz="1800" b="1" i="1">
                                <a:highlight>
                                  <a:srgbClr val="FFFF00"/>
                                </a:highlight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highlight>
                                  <a:srgbClr val="FFFF00"/>
                                </a:highlight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1800" b="1" i="1">
                                <a:highlight>
                                  <a:srgbClr val="FFFF00"/>
                                </a:highlight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altLang="zh-CN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sz="1800" b="1" i="1">
                                <a:highlight>
                                  <a:srgbClr val="FFFF00"/>
                                </a:highlight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highlight>
                                  <a:srgbClr val="FFFF00"/>
                                </a:highlight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1800" b="1" i="1">
                                <a:highlight>
                                  <a:srgbClr val="FFFF00"/>
                                </a:highlight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altLang="zh-CN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𝟎</m:t>
                    </m:r>
                    <m:r>
                      <a:rPr lang="en-US" altLang="zh-CN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</m:t>
                    </m:r>
                    <m:r>
                      <a:rPr lang="zh-CN" altLang="en-US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消去</m:t>
                    </m:r>
                    <m:sSub>
                      <m:sSubPr>
                        <m:ctrlPr>
                          <a:rPr lang="zh-CN" altLang="en-US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𝑺</m:t>
                        </m:r>
                      </m:e>
                      <m:sub>
                        <m:r>
                          <a:rPr lang="en-US" altLang="zh-CN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𝒏</m:t>
                        </m:r>
                      </m:sub>
                    </m:sSub>
                    <m:r>
                      <a:rPr lang="zh-CN" altLang="en-US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型</m:t>
                    </m:r>
                  </m:oMath>
                </a14:m>
                <a:endParaRPr lang="zh-CN" altLang="en-US" sz="1800" b="1" i="1">
                  <a:highlight>
                    <a:srgbClr val="FFFF00"/>
                  </a:highlight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205" y="621665"/>
                <a:ext cx="4741545" cy="53911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lum contrast="12000"/>
          </a:blip>
          <a:stretch>
            <a:fillRect/>
          </a:stretch>
        </p:blipFill>
        <p:spPr>
          <a:xfrm>
            <a:off x="1703070" y="1774190"/>
            <a:ext cx="6793865" cy="34798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767080" y="1341755"/>
                <a:ext cx="11016615" cy="46164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zh-CN" altLang="en-US" sz="2000"/>
                  <a:t>练习：记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sz="2000"/>
                  <a:t>为数列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000"/>
                  <a:t>的前</a:t>
                </a:r>
                <a:r>
                  <a:rPr lang="en-US" altLang="zh-CN" sz="2000"/>
                  <a:t>n</a:t>
                </a:r>
                <a:r>
                  <a:rPr lang="zh-CN" altLang="en-US" sz="2000"/>
                  <a:t>项和，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−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7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−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</m:oMath>
                </a14:m>
                <a:r>
                  <a:rPr lang="zh-CN" altLang="en-US" sz="2000"/>
                  <a:t>，求数列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000"/>
                  <a:t>的通项公式</a:t>
                </a:r>
                <a:endParaRPr lang="zh-CN" altLang="en-US" sz="2000"/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80" y="1341755"/>
                <a:ext cx="11016615" cy="46164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云形 6"/>
          <p:cNvSpPr/>
          <p:nvPr/>
        </p:nvSpPr>
        <p:spPr>
          <a:xfrm>
            <a:off x="9551670" y="5878195"/>
            <a:ext cx="1334770" cy="546100"/>
          </a:xfrm>
          <a:prstGeom prst="cloud">
            <a:avLst/>
          </a:prstGeom>
          <a:gradFill>
            <a:gsLst>
              <a:gs pos="50000">
                <a:schemeClr val="accent5"/>
              </a:gs>
              <a:gs pos="0">
                <a:schemeClr val="accent5">
                  <a:lumMod val="25000"/>
                  <a:lumOff val="75000"/>
                </a:schemeClr>
              </a:gs>
              <a:gs pos="100000">
                <a:schemeClr val="accent5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t>答案</a:t>
            </a:r>
            <a:endParaRPr lang="zh-CN" alt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7080" y="598805"/>
            <a:ext cx="1758950" cy="5619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2783205" y="621665"/>
                <a:ext cx="4741545" cy="539115"/>
              </a:xfrm>
              <a:prstGeom prst="rect">
                <a:avLst/>
              </a:prstGeom>
            </p:spPr>
            <p:txBody>
              <a:bodyPr>
                <a:noAutofit/>
              </a:bodyPr>
              <a:p>
                <a:pPr marL="0" indent="0" algn="l" defTabSz="26670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800" b="1">
                    <a:highlight>
                      <a:srgbClr val="FFFF00"/>
                    </a:highlight>
                    <a:latin typeface="宋体" panose="02010600030101010101" pitchFamily="2" charset="-122"/>
                    <a:ea typeface="宋体" panose="02010600030101010101" pitchFamily="2" charset="-122"/>
                  </a:rPr>
                  <a:t>题型四</a:t>
                </a:r>
                <a:r>
                  <a:rPr lang="en-US" altLang="zh-CN" sz="1800" b="1">
                    <a:highlight>
                      <a:srgbClr val="FFFF00"/>
                    </a:highlight>
                    <a:latin typeface="宋体" panose="02010600030101010101" pitchFamily="2" charset="-122"/>
                    <a:ea typeface="宋体" panose="02010600030101010101" pitchFamily="2" charset="-122"/>
                  </a:rPr>
                  <a:t>:</a:t>
                </a:r>
                <a14:m>
                  <m:oMath xmlns:m="http://schemas.openxmlformats.org/officeDocument/2006/math">
                    <m:r>
                      <a:rPr lang="zh-CN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由</m:t>
                    </m:r>
                    <m:r>
                      <a:rPr lang="en-US" altLang="zh-CN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𝒇</m:t>
                    </m:r>
                    <m:d>
                      <m:dPr>
                        <m:ctrlPr>
                          <a:rPr lang="zh-CN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sz="1800" b="1" i="1">
                                <a:highlight>
                                  <a:srgbClr val="FFFF00"/>
                                </a:highlight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highlight>
                                  <a:srgbClr val="FFFF00"/>
                                </a:highlight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1800" b="1" i="1">
                                <a:highlight>
                                  <a:srgbClr val="FFFF00"/>
                                </a:highlight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altLang="zh-CN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sz="1800" b="1" i="1">
                                <a:highlight>
                                  <a:srgbClr val="FFFF00"/>
                                </a:highlight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highlight>
                                  <a:srgbClr val="FFFF00"/>
                                </a:highlight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1800" b="1" i="1">
                                <a:highlight>
                                  <a:srgbClr val="FFFF00"/>
                                </a:highlight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altLang="zh-CN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𝟎</m:t>
                    </m:r>
                    <m:r>
                      <a:rPr lang="en-US" altLang="zh-CN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</m:t>
                    </m:r>
                    <m:r>
                      <a:rPr lang="zh-CN" altLang="en-US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消去</m:t>
                    </m:r>
                    <m:sSub>
                      <m:sSubPr>
                        <m:ctrlPr>
                          <a:rPr lang="zh-CN" altLang="en-US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𝒂</m:t>
                        </m:r>
                      </m:e>
                      <m:sub>
                        <m:r>
                          <a:rPr lang="en-US" altLang="zh-CN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𝒏</m:t>
                        </m:r>
                      </m:sub>
                    </m:sSub>
                    <m:r>
                      <a:rPr lang="zh-CN" altLang="en-US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型</m:t>
                    </m:r>
                  </m:oMath>
                </a14:m>
                <a:endParaRPr lang="zh-CN" altLang="en-US" sz="1800" b="1" i="1">
                  <a:highlight>
                    <a:srgbClr val="FFFF00"/>
                  </a:highlight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205" y="621665"/>
                <a:ext cx="4741545" cy="53911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lum contrast="6000"/>
          </a:blip>
          <a:stretch>
            <a:fillRect/>
          </a:stretch>
        </p:blipFill>
        <p:spPr>
          <a:xfrm>
            <a:off x="982980" y="1270000"/>
            <a:ext cx="10354310" cy="49542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7080" y="598805"/>
            <a:ext cx="1758950" cy="5619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2783205" y="621665"/>
                <a:ext cx="4741545" cy="539115"/>
              </a:xfrm>
              <a:prstGeom prst="rect">
                <a:avLst/>
              </a:prstGeom>
            </p:spPr>
            <p:txBody>
              <a:bodyPr>
                <a:noAutofit/>
              </a:bodyPr>
              <a:p>
                <a:pPr marL="0" indent="0" algn="l" defTabSz="26670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800" b="1">
                    <a:highlight>
                      <a:srgbClr val="FFFF00"/>
                    </a:highlight>
                    <a:latin typeface="宋体" panose="02010600030101010101" pitchFamily="2" charset="-122"/>
                    <a:ea typeface="宋体" panose="02010600030101010101" pitchFamily="2" charset="-122"/>
                  </a:rPr>
                  <a:t>题型四</a:t>
                </a:r>
                <a:r>
                  <a:rPr lang="en-US" altLang="zh-CN" sz="1800" b="1">
                    <a:highlight>
                      <a:srgbClr val="FFFF00"/>
                    </a:highlight>
                    <a:latin typeface="宋体" panose="02010600030101010101" pitchFamily="2" charset="-122"/>
                    <a:ea typeface="宋体" panose="02010600030101010101" pitchFamily="2" charset="-122"/>
                  </a:rPr>
                  <a:t>:</a:t>
                </a:r>
                <a14:m>
                  <m:oMath xmlns:m="http://schemas.openxmlformats.org/officeDocument/2006/math">
                    <m:r>
                      <a:rPr lang="zh-CN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由</m:t>
                    </m:r>
                    <m:r>
                      <a:rPr lang="en-US" altLang="zh-CN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𝒇</m:t>
                    </m:r>
                    <m:d>
                      <m:dPr>
                        <m:ctrlPr>
                          <a:rPr lang="zh-CN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sz="1800" b="1" i="1">
                                <a:highlight>
                                  <a:srgbClr val="FFFF00"/>
                                </a:highlight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highlight>
                                  <a:srgbClr val="FFFF00"/>
                                </a:highlight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1800" b="1" i="1">
                                <a:highlight>
                                  <a:srgbClr val="FFFF00"/>
                                </a:highlight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altLang="zh-CN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sz="1800" b="1" i="1">
                                <a:highlight>
                                  <a:srgbClr val="FFFF00"/>
                                </a:highlight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highlight>
                                  <a:srgbClr val="FFFF00"/>
                                </a:highlight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1800" b="1" i="1">
                                <a:highlight>
                                  <a:srgbClr val="FFFF00"/>
                                </a:highlight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altLang="zh-CN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𝟎</m:t>
                    </m:r>
                    <m:r>
                      <a:rPr lang="en-US" altLang="zh-CN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</m:t>
                    </m:r>
                    <m:r>
                      <a:rPr lang="zh-CN" altLang="en-US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消去</m:t>
                    </m:r>
                    <m:sSub>
                      <m:sSubPr>
                        <m:ctrlPr>
                          <a:rPr lang="zh-CN" altLang="en-US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𝒂</m:t>
                        </m:r>
                      </m:e>
                      <m:sub>
                        <m:r>
                          <a:rPr lang="en-US" altLang="zh-CN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𝒏</m:t>
                        </m:r>
                      </m:sub>
                    </m:sSub>
                    <m:r>
                      <a:rPr lang="zh-CN" altLang="en-US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型</m:t>
                    </m:r>
                  </m:oMath>
                </a14:m>
                <a:endParaRPr lang="zh-CN" altLang="en-US" sz="1800" b="1" i="1">
                  <a:highlight>
                    <a:srgbClr val="FFFF00"/>
                  </a:highlight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205" y="621665"/>
                <a:ext cx="4741545" cy="53911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lum contrast="6000"/>
          </a:blip>
          <a:stretch>
            <a:fillRect/>
          </a:stretch>
        </p:blipFill>
        <p:spPr>
          <a:xfrm>
            <a:off x="478790" y="1845945"/>
            <a:ext cx="10754360" cy="346583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054735" y="1239520"/>
            <a:ext cx="9883140" cy="1013460"/>
            <a:chOff x="1661" y="1952"/>
            <a:chExt cx="15564" cy="159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61" y="2000"/>
              <a:ext cx="15564" cy="1548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2563" y="1952"/>
              <a:ext cx="1302" cy="9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800">
                  <a:solidFill>
                    <a:schemeClr val="tx1"/>
                  </a:solidFill>
                  <a:latin typeface="+mj-ea"/>
                  <a:ea typeface="+mj-ea"/>
                </a:rPr>
                <a:t>例</a:t>
              </a:r>
              <a:r>
                <a:rPr lang="zh-CN" altLang="en-US" sz="1800">
                  <a:solidFill>
                    <a:schemeClr val="tx1"/>
                  </a:solidFill>
                  <a:latin typeface="+mj-ea"/>
                  <a:ea typeface="+mj-ea"/>
                </a:rPr>
                <a:t>一</a:t>
              </a:r>
              <a:endParaRPr lang="zh-CN" altLang="en-US" sz="180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7" name="云形 6"/>
          <p:cNvSpPr/>
          <p:nvPr/>
        </p:nvSpPr>
        <p:spPr>
          <a:xfrm>
            <a:off x="9551670" y="5878195"/>
            <a:ext cx="1334770" cy="546100"/>
          </a:xfrm>
          <a:prstGeom prst="cloud">
            <a:avLst/>
          </a:prstGeom>
          <a:gradFill>
            <a:gsLst>
              <a:gs pos="50000">
                <a:schemeClr val="accent5"/>
              </a:gs>
              <a:gs pos="0">
                <a:schemeClr val="accent5">
                  <a:lumMod val="25000"/>
                  <a:lumOff val="75000"/>
                </a:schemeClr>
              </a:gs>
              <a:gs pos="100000">
                <a:schemeClr val="accent5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t>答案</a:t>
            </a:r>
            <a:endParaRPr lang="zh-CN" alt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7080" y="598805"/>
            <a:ext cx="1758950" cy="5619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2783205" y="621665"/>
                <a:ext cx="4741545" cy="539115"/>
              </a:xfrm>
              <a:prstGeom prst="rect">
                <a:avLst/>
              </a:prstGeom>
            </p:spPr>
            <p:txBody>
              <a:bodyPr>
                <a:noAutofit/>
              </a:bodyPr>
              <a:p>
                <a:pPr marL="0" indent="0" algn="l" defTabSz="26670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800" b="1">
                    <a:highlight>
                      <a:srgbClr val="FFFF00"/>
                    </a:highlight>
                    <a:latin typeface="宋体" panose="02010600030101010101" pitchFamily="2" charset="-122"/>
                    <a:ea typeface="宋体" panose="02010600030101010101" pitchFamily="2" charset="-122"/>
                  </a:rPr>
                  <a:t>题型四</a:t>
                </a:r>
                <a:r>
                  <a:rPr lang="en-US" altLang="zh-CN" sz="1800" b="1">
                    <a:highlight>
                      <a:srgbClr val="FFFF00"/>
                    </a:highlight>
                    <a:latin typeface="宋体" panose="02010600030101010101" pitchFamily="2" charset="-122"/>
                    <a:ea typeface="宋体" panose="02010600030101010101" pitchFamily="2" charset="-122"/>
                  </a:rPr>
                  <a:t>:</a:t>
                </a:r>
                <a14:m>
                  <m:oMath xmlns:m="http://schemas.openxmlformats.org/officeDocument/2006/math">
                    <m:r>
                      <a:rPr lang="zh-CN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由</m:t>
                    </m:r>
                    <m:r>
                      <a:rPr lang="en-US" altLang="zh-CN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𝒇</m:t>
                    </m:r>
                    <m:d>
                      <m:dPr>
                        <m:ctrlPr>
                          <a:rPr lang="zh-CN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sz="1800" b="1" i="1">
                                <a:highlight>
                                  <a:srgbClr val="FFFF00"/>
                                </a:highlight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highlight>
                                  <a:srgbClr val="FFFF00"/>
                                </a:highlight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1800" b="1" i="1">
                                <a:highlight>
                                  <a:srgbClr val="FFFF00"/>
                                </a:highlight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altLang="zh-CN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sz="1800" b="1" i="1">
                                <a:highlight>
                                  <a:srgbClr val="FFFF00"/>
                                </a:highlight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highlight>
                                  <a:srgbClr val="FFFF00"/>
                                </a:highlight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1800" b="1" i="1">
                                <a:highlight>
                                  <a:srgbClr val="FFFF00"/>
                                </a:highlight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altLang="zh-CN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𝟎</m:t>
                    </m:r>
                    <m:r>
                      <a:rPr lang="en-US" altLang="zh-CN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</m:t>
                    </m:r>
                    <m:r>
                      <a:rPr lang="zh-CN" altLang="en-US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消去</m:t>
                    </m:r>
                    <m:sSub>
                      <m:sSubPr>
                        <m:ctrlPr>
                          <a:rPr lang="zh-CN" altLang="en-US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𝒂</m:t>
                        </m:r>
                      </m:e>
                      <m:sub>
                        <m:r>
                          <a:rPr lang="en-US" altLang="zh-CN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𝒏</m:t>
                        </m:r>
                      </m:sub>
                    </m:sSub>
                    <m:r>
                      <a:rPr lang="zh-CN" altLang="en-US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型</m:t>
                    </m:r>
                  </m:oMath>
                </a14:m>
                <a:endParaRPr lang="zh-CN" altLang="en-US" sz="1800" b="1" i="1">
                  <a:highlight>
                    <a:srgbClr val="FFFF00"/>
                  </a:highlight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205" y="621665"/>
                <a:ext cx="4741545" cy="53911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90" y="1414145"/>
            <a:ext cx="10043160" cy="10521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980" y="2566035"/>
            <a:ext cx="9170035" cy="3406140"/>
          </a:xfrm>
          <a:prstGeom prst="rect">
            <a:avLst/>
          </a:prstGeom>
        </p:spPr>
      </p:pic>
      <p:sp>
        <p:nvSpPr>
          <p:cNvPr id="7" name="云形 6"/>
          <p:cNvSpPr/>
          <p:nvPr/>
        </p:nvSpPr>
        <p:spPr>
          <a:xfrm>
            <a:off x="9551670" y="5878195"/>
            <a:ext cx="1334770" cy="546100"/>
          </a:xfrm>
          <a:prstGeom prst="cloud">
            <a:avLst/>
          </a:prstGeom>
          <a:gradFill>
            <a:gsLst>
              <a:gs pos="50000">
                <a:schemeClr val="accent5"/>
              </a:gs>
              <a:gs pos="0">
                <a:schemeClr val="accent5">
                  <a:lumMod val="25000"/>
                  <a:lumOff val="75000"/>
                </a:schemeClr>
              </a:gs>
              <a:gs pos="100000">
                <a:schemeClr val="accent5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t>答案</a:t>
            </a:r>
            <a:endParaRPr lang="zh-CN" alt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9"/>
          <p:cNvSpPr txBox="1"/>
          <p:nvPr/>
        </p:nvSpPr>
        <p:spPr>
          <a:xfrm>
            <a:off x="2279146" y="1774351"/>
            <a:ext cx="7341052" cy="1260475"/>
          </a:xfrm>
          <a:prstGeom prst="rect">
            <a:avLst/>
          </a:pr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题型小结：</a:t>
            </a:r>
            <a:endParaRPr lang="zh-CN" altLang="en-US" sz="28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题目中有  </a:t>
            </a:r>
            <a:r>
              <a:rPr lang="en-US" altLang="zh-CN" b="1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r>
              <a:rPr lang="en-US" altLang="zh-CN" b="1" i="1" baseline="-2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 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求 </a:t>
            </a:r>
            <a:r>
              <a:rPr lang="en-US" altLang="zh-CN" b="1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b="1" i="1" baseline="-2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，必用作差法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36" name="对象 3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990725" y="3717729"/>
          <a:ext cx="8412480" cy="1020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" r:id="rId1" imgW="4102100" imgH="508000" progId="Equation.KSEE3">
                  <p:embed/>
                </p:oleObj>
              </mc:Choice>
              <mc:Fallback>
                <p:oleObj name="" r:id="rId1" imgW="4102100" imgH="5080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90725" y="3717729"/>
                        <a:ext cx="8412480" cy="10204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7080" y="598805"/>
            <a:ext cx="1758950" cy="5619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67080" y="549910"/>
            <a:ext cx="1882140" cy="607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>
                <a:solidFill>
                  <a:schemeClr val="tx1"/>
                </a:solidFill>
                <a:latin typeface="+mj-ea"/>
                <a:ea typeface="+mj-ea"/>
              </a:rPr>
              <a:t>课后作业</a:t>
            </a:r>
            <a:endParaRPr lang="zh-CN" altLang="en-US" sz="2000">
              <a:solidFill>
                <a:schemeClr val="tx1"/>
              </a:solidFill>
              <a:latin typeface="+mj-ea"/>
              <a:ea typeface="+mj-ea"/>
            </a:endParaRPr>
          </a:p>
        </p:txBody>
      </p:sp>
      <p:graphicFrame>
        <p:nvGraphicFramePr>
          <p:cNvPr id="67586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67080" y="1160780"/>
          <a:ext cx="9090025" cy="772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" r:id="rId2" imgW="4254500" imgH="457200" progId="Equation.3">
                  <p:embed/>
                </p:oleObj>
              </mc:Choice>
              <mc:Fallback>
                <p:oleObj name="" r:id="rId2" imgW="4254500" imgH="4572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7080" y="1160780"/>
                        <a:ext cx="9090025" cy="7721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67080" y="1951990"/>
          <a:ext cx="8756650" cy="475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" r:id="rId4" imgW="4445000" imgH="241300" progId="Equation.KSEE3">
                  <p:embed/>
                </p:oleObj>
              </mc:Choice>
              <mc:Fallback>
                <p:oleObj name="" r:id="rId4" imgW="4445000" imgH="2413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7080" y="1951990"/>
                        <a:ext cx="8756650" cy="4756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080" y="2470785"/>
            <a:ext cx="10097135" cy="66929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080" y="2957195"/>
            <a:ext cx="10010775" cy="76454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080" y="3677285"/>
            <a:ext cx="9374505" cy="205359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7080" y="5734050"/>
            <a:ext cx="9850755" cy="4400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1775460" y="549910"/>
                <a:ext cx="8893175" cy="215836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indent="457200">
                  <a:lnSpc>
                    <a:spcPct val="140000"/>
                  </a:lnSpc>
                </a:pPr>
                <a:r>
                  <a:rPr lang="zh-CN" altLang="en-US" b="1">
                    <a:latin typeface="宋体" panose="02010600030101010101" pitchFamily="2" charset="-122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在对数列的研究中，求数列某些项的和是主要问题之一</a:t>
                </a:r>
                <a:r>
                  <a:rPr lang="en-US" altLang="zh-CN" b="1">
                    <a:latin typeface="宋体" panose="02010600030101010101" pitchFamily="2" charset="-122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.</a:t>
                </a:r>
                <a:r>
                  <a:rPr lang="zh-CN" altLang="en-US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我们把数列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{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从第</a:t>
                </a:r>
                <a:r>
                  <a:rPr lang="en-US" altLang="zh-CN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1</a:t>
                </a:r>
                <a:r>
                  <a:rPr lang="zh-CN" altLang="en-US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项起到第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𝑛</m:t>
                    </m:r>
                  </m:oMath>
                </a14:m>
                <a:r>
                  <a:rPr lang="zh-CN" altLang="en-US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项止的各项之和，称为数列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{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的前项和，记作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，即</a:t>
                </a:r>
                <a:endParaRPr lang="zh-CN" altLang="en-US"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Cambria Math" panose="02040503050406030204" charset="0"/>
                  <a:sym typeface="+mn-ea"/>
                </a:endParaRPr>
              </a:p>
              <a:p>
                <a:pPr algn="ctr">
                  <a:lnSpc>
                    <a:spcPct val="14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+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+⋯+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.</a:t>
                </a:r>
                <a:endParaRPr lang="en-US" altLang="zh-CN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460" y="549910"/>
                <a:ext cx="8893175" cy="215836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13"/>
          <p:cNvSpPr/>
          <p:nvPr/>
        </p:nvSpPr>
        <p:spPr>
          <a:xfrm>
            <a:off x="509270" y="-53340"/>
            <a:ext cx="7078345" cy="5219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eaLnBrk="1" hangingPunct="1"/>
            <a:r>
              <a:rPr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基本知识</a:t>
            </a:r>
            <a:endParaRPr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>
                <a:off x="1774825" y="2760980"/>
                <a:ext cx="8535035" cy="112458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indent="457200">
                  <a:lnSpc>
                    <a:spcPct val="140000"/>
                  </a:lnSpc>
                </a:pPr>
                <a:r>
                  <a:rPr lang="zh-CN" altLang="en-US" b="1">
                    <a:latin typeface="宋体" panose="02010600030101010101" pitchFamily="2" charset="-122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数列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{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 b="1">
                    <a:latin typeface="宋体" panose="02010600030101010101" pitchFamily="2" charset="-122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的前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𝑛</m:t>
                    </m:r>
                  </m:oMath>
                </a14:m>
                <a:r>
                  <a:rPr lang="zh-CN" altLang="en-US" b="1">
                    <a:latin typeface="宋体" panose="02010600030101010101" pitchFamily="2" charset="-122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项和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b="1">
                    <a:latin typeface="宋体" panose="02010600030101010101" pitchFamily="2" charset="-122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与它的序号之间的对应关系可以用一个式子来表示，那么这个式子叫做这个数列的前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𝑛</m:t>
                    </m:r>
                  </m:oMath>
                </a14:m>
                <a:r>
                  <a:rPr lang="zh-CN" b="1">
                    <a:latin typeface="宋体" panose="02010600030101010101" pitchFamily="2" charset="-122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项和公式</a:t>
                </a:r>
                <a:r>
                  <a:rPr lang="en-US" altLang="zh-CN" b="1">
                    <a:latin typeface="宋体" panose="02010600030101010101" pitchFamily="2" charset="-122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.</a:t>
                </a:r>
                <a:endParaRPr lang="en-US" altLang="zh-CN" b="1">
                  <a:latin typeface="宋体" panose="02010600030101010101" pitchFamily="2" charset="-122"/>
                  <a:ea typeface="宋体" panose="02010600030101010101" pitchFamily="2" charset="-122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825" y="2760980"/>
                <a:ext cx="8535035" cy="112458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/>
              <p:cNvSpPr txBox="1"/>
              <p:nvPr/>
            </p:nvSpPr>
            <p:spPr>
              <a:xfrm>
                <a:off x="911459" y="4150141"/>
                <a:ext cx="11210290" cy="1558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40000"/>
                  </a:lnSpc>
                </a:pPr>
                <a:r>
                  <a:rPr lang="en-US" altLang="zh-CN" sz="24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   </a:t>
                </a:r>
                <a:r>
                  <a:rPr lang="zh-CN" altLang="en-US" sz="24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显然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400">
                    <a:solidFill>
                      <a:schemeClr val="tx1"/>
                    </a:solidFill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，</a:t>
                </a:r>
                <a:r>
                  <a:rPr lang="zh-CN" altLang="en-US" sz="2400" b="1">
                    <a:solidFill>
                      <a:schemeClr val="tx1"/>
                    </a:solidFill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𝑛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+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+⋯+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𝑛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≥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2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2400">
                    <a:solidFill>
                      <a:schemeClr val="tx1"/>
                    </a:solidFill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，</a:t>
                </a:r>
                <a:r>
                  <a:rPr lang="zh-CN" altLang="en-US" sz="2400" b="1">
                    <a:solidFill>
                      <a:schemeClr val="tx1"/>
                    </a:solidFill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于是我们有</a:t>
                </a:r>
                <a:endParaRPr lang="zh-CN" altLang="en-US" sz="2400" b="1">
                  <a:solidFill>
                    <a:schemeClr val="tx1"/>
                  </a:solidFill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</a:endParaRPr>
              </a:p>
              <a:p>
                <a:pPr algn="ctr">
                  <a:lnSpc>
                    <a:spcPct val="14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=</m:t>
                    </m:r>
                    <m:d>
                      <m:dPr>
                        <m:begChr m:val="{"/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charset="0"/>
                                    <a:ea typeface="宋体" panose="02010600030101010101" pitchFamily="2" charset="-122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charset="0"/>
                                    <a:ea typeface="宋体" panose="02010600030101010101" pitchFamily="2" charset="-122"/>
                                    <a:cs typeface="Cambria Math" panose="02040503050406030204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charset="0"/>
                                    <a:ea typeface="宋体" panose="02010600030101010101" pitchFamily="2" charset="-122"/>
                                    <a:cs typeface="Cambria Math" panose="0204050305040603020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  <m:t>，</m:t>
                            </m:r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  <m:t>𝑛</m:t>
                            </m:r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  <m:t>=</m:t>
                            </m:r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  <m:t>1</m:t>
                            </m:r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  <m:t>，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charset="0"/>
                                    <a:ea typeface="宋体" panose="02010600030101010101" pitchFamily="2" charset="-122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charset="0"/>
                                        <a:ea typeface="宋体" panose="02010600030101010101" pitchFamily="2" charset="-122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charset="0"/>
                                        <a:ea typeface="宋体" panose="02010600030101010101" pitchFamily="2" charset="-122"/>
                                        <a:cs typeface="Cambria Math" panose="02040503050406030204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charset="0"/>
                                        <a:ea typeface="宋体" panose="02010600030101010101" pitchFamily="2" charset="-122"/>
                                        <a:cs typeface="Cambria Math" panose="02040503050406030204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charset="0"/>
                                    <a:ea typeface="宋体" panose="02010600030101010101" pitchFamily="2" charset="-122"/>
                                    <a:cs typeface="Cambria Math" panose="02040503050406030204" charset="0"/>
                                  </a:rPr>
                                  <m:t>−</m:t>
                                </m:r>
                                <m: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charset="0"/>
                                    <a:ea typeface="宋体" panose="02010600030101010101" pitchFamily="2" charset="-122"/>
                                    <a:cs typeface="Cambria Math" panose="02040503050406030204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charset="0"/>
                                    <a:ea typeface="宋体" panose="02010600030101010101" pitchFamily="2" charset="-122"/>
                                    <a:cs typeface="Cambria Math" panose="02040503050406030204" charset="0"/>
                                  </a:rPr>
                                  <m:t>𝑛</m:t>
                                </m:r>
                                <m: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charset="0"/>
                                    <a:ea typeface="宋体" panose="02010600030101010101" pitchFamily="2" charset="-122"/>
                                    <a:cs typeface="Cambria Math" panose="02040503050406030204" charset="0"/>
                                  </a:rPr>
                                  <m:t>−</m:t>
                                </m:r>
                                <m: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charset="0"/>
                                    <a:ea typeface="宋体" panose="02010600030101010101" pitchFamily="2" charset="-122"/>
                                    <a:cs typeface="Cambria Math" panose="0204050305040603020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  <m:t>，</m:t>
                            </m:r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  <m:t>𝑛</m:t>
                            </m:r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  <m:t>≥</m:t>
                            </m:r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  <m:t>2</m:t>
                            </m:r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zh-CN" sz="2400" b="1">
                    <a:solidFill>
                      <a:srgbClr val="FF0000"/>
                    </a:solidFill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 </a:t>
                </a:r>
                <a:endParaRPr lang="en-US" altLang="zh-CN" sz="2400" b="1">
                  <a:solidFill>
                    <a:srgbClr val="FF0000"/>
                  </a:solidFill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59" y="4150141"/>
                <a:ext cx="11210290" cy="1558925"/>
              </a:xfrm>
              <a:prstGeom prst="rect">
                <a:avLst/>
              </a:prstGeom>
              <a:blipFill rotWithShape="1">
                <a:blip r:embed="rId3"/>
                <a:stretch>
                  <a:fillRect l="-2" t="-27" r="2" b="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46990" y="405765"/>
                <a:ext cx="2419985" cy="65913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  <a:sym typeface="+mn-ea"/>
                            </a:rPr>
                            <m:t>𝑺</m:t>
                          </m:r>
                        </m:e>
                        <m:sub>
                          <m:r>
                            <a:rPr lang="en-US" altLang="zh-CN" sz="2000" b="1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  <a:sym typeface="+mn-ea"/>
                            </a:rPr>
                            <m:t>𝒏</m:t>
                          </m:r>
                        </m:sub>
                      </m:sSub>
                      <m:r>
                        <a:rPr lang="zh-CN" altLang="en-US" sz="2000" b="1" i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  <a:sym typeface="+mn-ea"/>
                        </a:rPr>
                        <m:t>和</m:t>
                      </m:r>
                      <m:sSub>
                        <m:sSubPr>
                          <m:ctrlPr>
                            <a:rPr lang="zh-CN" altLang="en-US" sz="2000" b="1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  <a:sym typeface="+mn-ea"/>
                            </a:rPr>
                            <m:t>𝒂</m:t>
                          </m:r>
                        </m:e>
                        <m:sub>
                          <m:r>
                            <a:rPr lang="en-US" altLang="zh-CN" sz="2000" b="1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  <a:sym typeface="+mn-ea"/>
                            </a:rPr>
                            <m:t>𝒏</m:t>
                          </m:r>
                        </m:sub>
                      </m:sSub>
                      <m:r>
                        <a:rPr lang="zh-CN" altLang="en-US" sz="2000" b="1" i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  <a:sym typeface="+mn-ea"/>
                        </a:rPr>
                        <m:t>的关系</m:t>
                      </m:r>
                    </m:oMath>
                  </m:oMathPara>
                </a14:m>
                <a:endParaRPr lang="zh-CN" altLang="en-US" sz="2000" b="1" i="1">
                  <a:solidFill>
                    <a:schemeClr val="bg1">
                      <a:lumMod val="65000"/>
                    </a:schemeClr>
                  </a:solidFill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" y="405765"/>
                <a:ext cx="2419985" cy="6591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8"/>
          <p:cNvPicPr>
            <a:picLocks noChangeAspect="1" noCrop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935" y="765810"/>
            <a:ext cx="1908175" cy="13811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4579" name="Picture 5"/>
          <p:cNvPicPr>
            <a:picLocks noChangeAspect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675" y="4005580"/>
            <a:ext cx="4543425" cy="216154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4581" name="Picture 7"/>
          <p:cNvPicPr>
            <a:picLocks noChangeAspect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5768975"/>
            <a:ext cx="381000" cy="3270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4580" name="Picture 6"/>
          <p:cNvPicPr>
            <a:picLocks noChangeAspect="1" noCrop="1"/>
          </p:cNvPicPr>
          <p:nvPr/>
        </p:nvPicPr>
        <p:blipFill>
          <a:blip r:embed="rId4">
            <a:lum contrast="6000"/>
          </a:blip>
          <a:stretch>
            <a:fillRect/>
          </a:stretch>
        </p:blipFill>
        <p:spPr>
          <a:xfrm>
            <a:off x="9839325" y="4725670"/>
            <a:ext cx="1280160" cy="160147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59393" name="TextBox 4"/>
          <p:cNvSpPr txBox="1"/>
          <p:nvPr/>
        </p:nvSpPr>
        <p:spPr>
          <a:xfrm>
            <a:off x="1702835" y="2061654"/>
            <a:ext cx="8757494" cy="768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zh-CN" altLang="en-US" sz="4400" b="1">
                <a:latin typeface="Arial" panose="020B0604020202020204" pitchFamily="34" charset="0"/>
                <a:ea typeface="宋体" panose="02010600030101010101" pitchFamily="2" charset="-122"/>
              </a:rPr>
              <a:t>谢谢！</a:t>
            </a:r>
            <a:endParaRPr lang="zh-CN" altLang="en-US" sz="4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>
                <a:off x="622935" y="549910"/>
                <a:ext cx="11209020" cy="5733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60000"/>
                  </a:lnSpc>
                </a:pPr>
                <a:r>
                  <a:rPr lang="zh-CN" altLang="en-US" sz="2400" b="1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方法技巧：</a:t>
                </a:r>
                <a:endParaRPr lang="zh-CN" sz="2400" b="1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algn="l">
                  <a:lnSpc>
                    <a:spcPct val="200000"/>
                  </a:lnSpc>
                </a:pPr>
                <a:r>
                  <a:rPr lang="en-US" altLang="zh-CN" sz="2400" b="1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1.</a:t>
                </a:r>
                <a:r>
                  <a:rPr lang="zh-CN" altLang="en-US" sz="2400" b="1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−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𝑛</m:t>
                        </m:r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≥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2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2400" b="1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中令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1</m:t>
                    </m:r>
                  </m:oMath>
                </a14:m>
                <a:r>
                  <a:rPr lang="zh-CN" altLang="en-US" sz="2400" b="1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求得的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400" b="1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与利用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400" b="1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求得的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400" b="1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相同，则说明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−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𝑛</m:t>
                        </m:r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≥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2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2400" b="1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也适合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1</m:t>
                    </m:r>
                  </m:oMath>
                </a14:m>
                <a:r>
                  <a:rPr lang="zh-CN" altLang="en-US" sz="2400" b="1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的情况，</a:t>
                </a:r>
                <a:r>
                  <a:rPr lang="zh-CN" altLang="en-US" sz="2400" b="1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数列的通项公式可用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−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𝑛</m:t>
                        </m:r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400" b="1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表示</a:t>
                </a:r>
                <a:r>
                  <a:rPr lang="en-US" altLang="zh-CN" sz="2400" b="1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.</a:t>
                </a:r>
                <a:endParaRPr lang="zh-CN" altLang="en-US" sz="2400" b="1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algn="l">
                  <a:lnSpc>
                    <a:spcPct val="200000"/>
                  </a:lnSpc>
                </a:pPr>
                <a:r>
                  <a:rPr lang="en-US" altLang="zh-CN" sz="2400" b="1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2.</a:t>
                </a:r>
                <a:r>
                  <a:rPr lang="zh-CN" altLang="en-US" sz="2400" b="1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−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𝑛</m:t>
                        </m:r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≥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2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2400" b="1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中令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1</m:t>
                    </m:r>
                  </m:oMath>
                </a14:m>
                <a:r>
                  <a:rPr lang="zh-CN" altLang="en-US" sz="2400" b="1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求得的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400" b="1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与利用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400" b="1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求得的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400" b="1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不相同，则说明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−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𝑛</m:t>
                        </m:r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≥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2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2400" b="1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不适合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1</m:t>
                    </m:r>
                  </m:oMath>
                </a14:m>
                <a:r>
                  <a:rPr lang="zh-CN" altLang="en-US" sz="2400" b="1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的情况，此时数列的通项公式采用分段形式表示，即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=</m:t>
                    </m:r>
                    <m:d>
                      <m:dPr>
                        <m:begChr m:val="{"/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charset="0"/>
                                    <a:ea typeface="宋体" panose="02010600030101010101" pitchFamily="2" charset="-122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charset="0"/>
                                    <a:ea typeface="宋体" panose="02010600030101010101" pitchFamily="2" charset="-122"/>
                                    <a:cs typeface="Cambria Math" panose="02040503050406030204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charset="0"/>
                                    <a:ea typeface="宋体" panose="02010600030101010101" pitchFamily="2" charset="-122"/>
                                    <a:cs typeface="Cambria Math" panose="0204050305040603020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  <m:t>，</m:t>
                            </m:r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  <m:t>𝑛</m:t>
                            </m:r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  <m:t>=</m:t>
                            </m:r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  <m:t>1</m:t>
                            </m:r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  <m:t>，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charset="0"/>
                                    <a:ea typeface="宋体" panose="02010600030101010101" pitchFamily="2" charset="-122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charset="0"/>
                                    <a:ea typeface="宋体" panose="02010600030101010101" pitchFamily="2" charset="-122"/>
                                    <a:cs typeface="Cambria Math" panose="02040503050406030204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charset="0"/>
                                    <a:ea typeface="宋体" panose="02010600030101010101" pitchFamily="2" charset="-122"/>
                                    <a:cs typeface="Cambria Math" panose="02040503050406030204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charset="0"/>
                                    <a:ea typeface="宋体" panose="02010600030101010101" pitchFamily="2" charset="-122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charset="0"/>
                                    <a:ea typeface="宋体" panose="02010600030101010101" pitchFamily="2" charset="-122"/>
                                    <a:cs typeface="Cambria Math" panose="02040503050406030204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charset="0"/>
                                    <a:ea typeface="宋体" panose="02010600030101010101" pitchFamily="2" charset="-122"/>
                                    <a:cs typeface="Cambria Math" panose="02040503050406030204" charset="0"/>
                                  </a:rPr>
                                  <m:t>𝑛</m:t>
                                </m:r>
                                <m: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charset="0"/>
                                    <a:ea typeface="宋体" panose="02010600030101010101" pitchFamily="2" charset="-122"/>
                                    <a:cs typeface="Cambria Math" panose="02040503050406030204" charset="0"/>
                                  </a:rPr>
                                  <m:t>−</m:t>
                                </m:r>
                                <m: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charset="0"/>
                                    <a:ea typeface="宋体" panose="02010600030101010101" pitchFamily="2" charset="-122"/>
                                    <a:cs typeface="Cambria Math" panose="0204050305040603020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  <m:t>，</m:t>
                            </m:r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  <m:t>𝑛</m:t>
                            </m:r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  <m:t>≥</m:t>
                            </m:r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  <m:t>2</m:t>
                            </m:r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en-US" altLang="zh-CN" sz="2400" b="1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35" y="549910"/>
                <a:ext cx="11209020" cy="573341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3"/>
          <p:cNvSpPr/>
          <p:nvPr/>
        </p:nvSpPr>
        <p:spPr>
          <a:xfrm>
            <a:off x="509270" y="-53340"/>
            <a:ext cx="7078345" cy="5219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eaLnBrk="1" hangingPunct="1"/>
            <a:r>
              <a:rPr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基本知识</a:t>
            </a:r>
            <a:endParaRPr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3" y="549910"/>
            <a:ext cx="17240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lum contrast="6000"/>
          </a:blip>
          <a:srcRect b="58550"/>
          <a:stretch>
            <a:fillRect/>
          </a:stretch>
        </p:blipFill>
        <p:spPr>
          <a:xfrm>
            <a:off x="1271270" y="1414145"/>
            <a:ext cx="9217025" cy="1223645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1990725" y="5013960"/>
            <a:ext cx="8396605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latin typeface="Calibri" panose="020F0502020204030204"/>
                <a:ea typeface="宋体" panose="02010600030101010101" pitchFamily="2" charset="-122"/>
              </a:rPr>
              <a:t>基本逻辑在于加减法互逆运算，乘除法互逆运算！</a:t>
            </a:r>
            <a:endParaRPr lang="zh-CN" altLang="en-US" sz="2800" b="1">
              <a:latin typeface="Calibri" panose="020F0502020204030204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2567305" y="2710180"/>
                <a:ext cx="4741545" cy="539115"/>
              </a:xfrm>
              <a:prstGeom prst="rect">
                <a:avLst/>
              </a:prstGeom>
            </p:spPr>
            <p:txBody>
              <a:bodyPr>
                <a:noAutofit/>
              </a:bodyPr>
              <a:p>
                <a:pPr marL="0" indent="0" algn="l" defTabSz="26670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800" b="1">
                    <a:latin typeface="宋体" panose="02010600030101010101" pitchFamily="2" charset="-122"/>
                    <a:ea typeface="宋体" panose="02010600030101010101" pitchFamily="2" charset="-122"/>
                  </a:rPr>
                  <a:t>题型一</a:t>
                </a:r>
                <a:r>
                  <a:rPr lang="en-US" altLang="zh-CN" sz="1800" b="1">
                    <a:latin typeface="宋体" panose="02010600030101010101" pitchFamily="2" charset="-122"/>
                    <a:ea typeface="宋体" panose="02010600030101010101" pitchFamily="2" charset="-122"/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1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zh-CN" altLang="en-US" sz="1800" b="1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由</m:t>
                        </m:r>
                        <m:r>
                          <a:rPr lang="en-US" altLang="zh-CN" sz="1800" b="1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𝑺</m:t>
                        </m:r>
                      </m:e>
                      <m:sub>
                        <m:r>
                          <a:rPr lang="en-US" altLang="zh-CN" sz="1800" b="1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𝒏</m:t>
                        </m:r>
                      </m:sub>
                    </m:sSub>
                    <m:r>
                      <a:rPr lang="en-US" altLang="zh-CN" sz="1800" b="1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1800" b="1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𝒇</m:t>
                    </m:r>
                    <m:d>
                      <m:dPr>
                        <m:ctrlPr>
                          <a:rPr lang="en-US" altLang="zh-CN" sz="1800" b="1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dPr>
                      <m:e>
                        <m:r>
                          <a:rPr lang="en-US" altLang="zh-CN" sz="1800" b="1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𝒏</m:t>
                        </m:r>
                      </m:e>
                    </m:d>
                    <m:r>
                      <a:rPr lang="en-US" altLang="zh-CN" sz="1800" b="1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，</m:t>
                    </m:r>
                    <m:r>
                      <a:rPr lang="zh-CN" altLang="en-US" sz="1800" b="1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求</m:t>
                    </m:r>
                    <m:sSub>
                      <m:sSubPr>
                        <m:ctrlPr>
                          <a:rPr lang="zh-CN" altLang="en-US" sz="1800" b="1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𝒂</m:t>
                        </m:r>
                      </m:e>
                      <m:sub>
                        <m:r>
                          <a:rPr lang="en-US" altLang="zh-CN" sz="1800" b="1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𝒏</m:t>
                        </m:r>
                      </m:sub>
                    </m:sSub>
                    <m:r>
                      <a:rPr lang="zh-CN" altLang="en-US" sz="1800" b="1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型</m:t>
                    </m:r>
                  </m:oMath>
                </a14:m>
                <a:endParaRPr lang="zh-CN" altLang="en-US" sz="1800" b="1" i="1"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305" y="2710180"/>
                <a:ext cx="4741545" cy="5391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2567305" y="3278505"/>
                <a:ext cx="4741545" cy="539115"/>
              </a:xfrm>
              <a:prstGeom prst="rect">
                <a:avLst/>
              </a:prstGeom>
            </p:spPr>
            <p:txBody>
              <a:bodyPr>
                <a:noAutofit/>
              </a:bodyPr>
              <a:p>
                <a:pPr marL="0" algn="l" defTabSz="266700">
                  <a:lnSpc>
                    <a:spcPct val="150000"/>
                  </a:lnSpc>
                  <a:buClrTx/>
                  <a:buSzTx/>
                  <a:buFontTx/>
                </a:pPr>
                <a:r>
                  <a:rPr lang="zh-CN" altLang="en-US" sz="1800" b="1">
                    <a:latin typeface="宋体" panose="02010600030101010101" pitchFamily="2" charset="-122"/>
                    <a:ea typeface="宋体" panose="02010600030101010101" pitchFamily="2" charset="-122"/>
                  </a:rPr>
                  <a:t>题型二:</a:t>
                </a:r>
                <a14:m>
                  <m:oMath xmlns:m="http://schemas.openxmlformats.org/officeDocument/2006/math">
                    <m:r>
                      <a:rPr lang="zh-CN" altLang="en-US" sz="1800" b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由</m:t>
                    </m:r>
                    <m:r>
                      <a:rPr lang="zh-CN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</a:rPr>
                      <m:t>和的形式</m:t>
                    </m:r>
                    <m:r>
                      <a:rPr lang="en-US" altLang="zh-CN" sz="1800" b="1">
                        <a:latin typeface="宋体" panose="02010600030101010101" pitchFamily="2" charset="-122"/>
                        <a:ea typeface="宋体" panose="02010600030101010101" pitchFamily="2" charset="-122"/>
                      </a:rPr>
                      <m:t>，</m:t>
                    </m:r>
                    <m:r>
                      <a:rPr lang="zh-CN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</a:rPr>
                      <m:t>求</m:t>
                    </m:r>
                    <m:sSub>
                      <m:sSubPr>
                        <m:ctrlPr>
                          <a:rPr lang="zh-CN" altLang="en-US" sz="1800" b="1">
                            <a:latin typeface="宋体" panose="02010600030101010101" pitchFamily="2" charset="-122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zh-CN" altLang="en-US" sz="1800" b="1">
                            <a:latin typeface="宋体" panose="02010600030101010101" pitchFamily="2" charset="-122"/>
                            <a:ea typeface="宋体" panose="02010600030101010101" pitchFamily="2" charset="-122"/>
                          </a:rPr>
                          <m:t>𝒂</m:t>
                        </m:r>
                      </m:e>
                      <m:sub>
                        <m:r>
                          <a:rPr lang="zh-CN" altLang="en-US" sz="1800" b="1">
                            <a:latin typeface="宋体" panose="02010600030101010101" pitchFamily="2" charset="-122"/>
                            <a:ea typeface="宋体" panose="02010600030101010101" pitchFamily="2" charset="-122"/>
                          </a:rPr>
                          <m:t>𝒏</m:t>
                        </m:r>
                      </m:sub>
                    </m:sSub>
                    <m:r>
                      <a:rPr lang="zh-CN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</a:rPr>
                      <m:t>型</m:t>
                    </m:r>
                  </m:oMath>
                </a14:m>
                <a:endParaRPr lang="zh-CN" altLang="en-US" sz="1800" b="1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305" y="3278505"/>
                <a:ext cx="4741545" cy="53911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2567305" y="3846830"/>
                <a:ext cx="4741545" cy="539115"/>
              </a:xfrm>
              <a:prstGeom prst="rect">
                <a:avLst/>
              </a:prstGeom>
            </p:spPr>
            <p:txBody>
              <a:bodyPr>
                <a:noAutofit/>
              </a:bodyPr>
              <a:p>
                <a:pPr marL="0" algn="l" defTabSz="266700">
                  <a:lnSpc>
                    <a:spcPct val="150000"/>
                  </a:lnSpc>
                  <a:buClrTx/>
                  <a:buSzTx/>
                  <a:buFontTx/>
                </a:pPr>
                <a:r>
                  <a:rPr lang="zh-CN" altLang="en-US" sz="1800" b="1">
                    <a:latin typeface="宋体" panose="02010600030101010101" pitchFamily="2" charset="-122"/>
                    <a:ea typeface="宋体" panose="02010600030101010101" pitchFamily="2" charset="-122"/>
                  </a:rPr>
                  <a:t>题型三:</a:t>
                </a:r>
                <a14:m>
                  <m:oMath xmlns:m="http://schemas.openxmlformats.org/officeDocument/2006/math">
                    <m:r>
                      <a:rPr lang="zh-CN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</a:rPr>
                      <m:t>由</m:t>
                    </m:r>
                    <m:r>
                      <a:rPr lang="zh-CN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</a:rPr>
                      <m:t>𝒇</m:t>
                    </m:r>
                    <m:d>
                      <m:dPr>
                        <m:ctrlPr>
                          <a:rPr lang="zh-CN" altLang="en-US" sz="1800" b="1">
                            <a:latin typeface="宋体" panose="02010600030101010101" pitchFamily="2" charset="-122"/>
                            <a:ea typeface="宋体" panose="02010600030101010101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1800" b="1">
                                <a:latin typeface="宋体" panose="02010600030101010101" pitchFamily="2" charset="-122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zh-CN" altLang="en-US" sz="1800" b="1">
                                <a:latin typeface="宋体" panose="02010600030101010101" pitchFamily="2" charset="-122"/>
                                <a:ea typeface="宋体" panose="02010600030101010101" pitchFamily="2" charset="-122"/>
                              </a:rPr>
                              <m:t>𝒂</m:t>
                            </m:r>
                          </m:e>
                          <m:sub>
                            <m:r>
                              <a:rPr lang="zh-CN" altLang="en-US" sz="1800" b="1">
                                <a:latin typeface="宋体" panose="02010600030101010101" pitchFamily="2" charset="-122"/>
                                <a:ea typeface="宋体" panose="02010600030101010101" pitchFamily="2" charset="-122"/>
                              </a:rPr>
                              <m:t>𝒏</m:t>
                            </m:r>
                          </m:sub>
                        </m:sSub>
                        <m:r>
                          <a:rPr lang="zh-CN" altLang="en-US" sz="1800" b="1">
                            <a:latin typeface="宋体" panose="02010600030101010101" pitchFamily="2" charset="-122"/>
                            <a:ea typeface="宋体" panose="02010600030101010101" pitchFamily="2" charset="-122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1800" b="1">
                                <a:latin typeface="宋体" panose="02010600030101010101" pitchFamily="2" charset="-122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zh-CN" altLang="en-US" sz="1800" b="1">
                                <a:latin typeface="宋体" panose="02010600030101010101" pitchFamily="2" charset="-122"/>
                                <a:ea typeface="宋体" panose="02010600030101010101" pitchFamily="2" charset="-122"/>
                              </a:rPr>
                              <m:t>𝑺</m:t>
                            </m:r>
                          </m:e>
                          <m:sub>
                            <m:r>
                              <a:rPr lang="zh-CN" altLang="en-US" sz="1800" b="1">
                                <a:latin typeface="宋体" panose="02010600030101010101" pitchFamily="2" charset="-122"/>
                                <a:ea typeface="宋体" panose="02010600030101010101" pitchFamily="2" charset="-122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zh-CN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</a:rPr>
                      <m:t>=</m:t>
                    </m:r>
                    <m:r>
                      <a:rPr lang="zh-CN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</a:rPr>
                      <m:t>𝟎</m:t>
                    </m:r>
                    <m:r>
                      <a:rPr lang="zh-CN" altLang="en-US" sz="1800" b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,消</m:t>
                    </m:r>
                    <m:r>
                      <a:rPr lang="en-US" altLang="zh-CN" sz="1800" b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𝐒</m:t>
                    </m:r>
                    <m:r>
                      <a:rPr lang="en-US" altLang="zh-CN" sz="1800" b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sz="1800" b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，</m:t>
                    </m:r>
                    <m:r>
                      <a:rPr lang="zh-CN" altLang="en-US" sz="1800" b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求</m:t>
                    </m:r>
                    <m:sSub>
                      <m:sSubPr>
                        <m:ctrlPr>
                          <a:rPr lang="zh-CN" altLang="en-US" sz="1800" b="1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𝒂</m:t>
                        </m:r>
                      </m:e>
                      <m:sub>
                        <m:r>
                          <a:rPr lang="en-US" altLang="zh-CN" sz="1800" b="1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𝒏</m:t>
                        </m:r>
                      </m:sub>
                    </m:sSub>
                    <m:r>
                      <a:rPr lang="zh-CN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</a:rPr>
                      <m:t>型</m:t>
                    </m:r>
                  </m:oMath>
                </a14:m>
                <a:endParaRPr lang="zh-CN" altLang="en-US" sz="1800" b="1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305" y="3846830"/>
                <a:ext cx="4741545" cy="53911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2567305" y="4430395"/>
                <a:ext cx="4741545" cy="539115"/>
              </a:xfrm>
              <a:prstGeom prst="rect">
                <a:avLst/>
              </a:prstGeom>
            </p:spPr>
            <p:txBody>
              <a:bodyPr>
                <a:noAutofit/>
              </a:bodyPr>
              <a:p>
                <a:pPr marL="0" algn="l" defTabSz="266700">
                  <a:lnSpc>
                    <a:spcPct val="150000"/>
                  </a:lnSpc>
                  <a:buClrTx/>
                  <a:buSzTx/>
                  <a:buFontTx/>
                </a:pPr>
                <a:r>
                  <a:rPr lang="zh-CN" altLang="en-US" sz="1800" b="1">
                    <a:latin typeface="宋体" panose="02010600030101010101" pitchFamily="2" charset="-122"/>
                    <a:ea typeface="宋体" panose="02010600030101010101" pitchFamily="2" charset="-122"/>
                  </a:rPr>
                  <a:t>题型四:</a:t>
                </a:r>
                <a14:m>
                  <m:oMath xmlns:m="http://schemas.openxmlformats.org/officeDocument/2006/math">
                    <m:r>
                      <a:rPr lang="zh-CN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</a:rPr>
                      <m:t>由</m:t>
                    </m:r>
                    <m:r>
                      <a:rPr lang="zh-CN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</a:rPr>
                      <m:t>𝒇</m:t>
                    </m:r>
                    <m:d>
                      <m:dPr>
                        <m:ctrlPr>
                          <a:rPr lang="zh-CN" altLang="en-US" sz="1800" b="1">
                            <a:latin typeface="宋体" panose="02010600030101010101" pitchFamily="2" charset="-122"/>
                            <a:ea typeface="宋体" panose="02010600030101010101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1800" b="1">
                                <a:latin typeface="宋体" panose="02010600030101010101" pitchFamily="2" charset="-122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zh-CN" altLang="en-US" sz="1800" b="1">
                                <a:latin typeface="宋体" panose="02010600030101010101" pitchFamily="2" charset="-122"/>
                                <a:ea typeface="宋体" panose="02010600030101010101" pitchFamily="2" charset="-122"/>
                              </a:rPr>
                              <m:t>𝒂</m:t>
                            </m:r>
                          </m:e>
                          <m:sub>
                            <m:r>
                              <a:rPr lang="zh-CN" altLang="en-US" sz="1800" b="1">
                                <a:latin typeface="宋体" panose="02010600030101010101" pitchFamily="2" charset="-122"/>
                                <a:ea typeface="宋体" panose="02010600030101010101" pitchFamily="2" charset="-122"/>
                              </a:rPr>
                              <m:t>𝒏</m:t>
                            </m:r>
                          </m:sub>
                        </m:sSub>
                        <m:r>
                          <a:rPr lang="zh-CN" altLang="en-US" sz="1800" b="1">
                            <a:latin typeface="宋体" panose="02010600030101010101" pitchFamily="2" charset="-122"/>
                            <a:ea typeface="宋体" panose="02010600030101010101" pitchFamily="2" charset="-122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1800" b="1">
                                <a:latin typeface="宋体" panose="02010600030101010101" pitchFamily="2" charset="-122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zh-CN" altLang="en-US" sz="1800" b="1">
                                <a:latin typeface="宋体" panose="02010600030101010101" pitchFamily="2" charset="-122"/>
                                <a:ea typeface="宋体" panose="02010600030101010101" pitchFamily="2" charset="-122"/>
                              </a:rPr>
                              <m:t>𝑺</m:t>
                            </m:r>
                          </m:e>
                          <m:sub>
                            <m:r>
                              <a:rPr lang="zh-CN" altLang="en-US" sz="1800" b="1">
                                <a:latin typeface="宋体" panose="02010600030101010101" pitchFamily="2" charset="-122"/>
                                <a:ea typeface="宋体" panose="02010600030101010101" pitchFamily="2" charset="-122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zh-CN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</a:rPr>
                      <m:t>=</m:t>
                    </m:r>
                    <m:r>
                      <a:rPr lang="zh-CN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</a:rPr>
                      <m:t>𝟎</m:t>
                    </m:r>
                    <m:r>
                      <a:rPr lang="zh-CN" altLang="en-US" sz="1800" b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,消</m:t>
                    </m:r>
                    <m:sSub>
                      <m:sSubPr>
                        <m:ctrlPr>
                          <a:rPr lang="zh-CN" altLang="en-US" sz="1800" b="1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𝒂</m:t>
                        </m:r>
                      </m:e>
                      <m:sub>
                        <m:r>
                          <a:rPr lang="en-US" altLang="zh-CN" sz="1800" b="1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𝒏</m:t>
                        </m:r>
                      </m:sub>
                    </m:sSub>
                    <m:r>
                      <a:rPr lang="en-US" altLang="zh-CN" sz="1800" b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，</m:t>
                    </m:r>
                    <m:r>
                      <a:rPr lang="zh-CN" altLang="en-US" sz="1800" b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求</m:t>
                    </m:r>
                    <m:sSub>
                      <m:sSubPr>
                        <m:ctrlPr>
                          <a:rPr lang="zh-CN" altLang="en-US" sz="1800" b="1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𝒂</m:t>
                        </m:r>
                      </m:e>
                      <m:sub>
                        <m:r>
                          <a:rPr lang="en-US" altLang="zh-CN" sz="1800" b="1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𝒏</m:t>
                        </m:r>
                      </m:sub>
                    </m:sSub>
                    <m:r>
                      <a:rPr lang="zh-CN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</a:rPr>
                      <m:t>型</m:t>
                    </m:r>
                  </m:oMath>
                </a14:m>
                <a:endParaRPr lang="zh-CN" altLang="en-US" sz="1800" b="1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305" y="4430395"/>
                <a:ext cx="4741545" cy="53911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2783205" y="621665"/>
                <a:ext cx="4741545" cy="539115"/>
              </a:xfrm>
              <a:prstGeom prst="rect">
                <a:avLst/>
              </a:prstGeom>
            </p:spPr>
            <p:txBody>
              <a:bodyPr>
                <a:noAutofit/>
              </a:bodyPr>
              <a:p>
                <a:pPr marL="0" indent="0" algn="l" defTabSz="26670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800" b="1">
                    <a:highlight>
                      <a:srgbClr val="FFFF00"/>
                    </a:highlight>
                    <a:latin typeface="宋体" panose="02010600030101010101" pitchFamily="2" charset="-122"/>
                    <a:ea typeface="宋体" panose="02010600030101010101" pitchFamily="2" charset="-122"/>
                  </a:rPr>
                  <a:t>题型一</a:t>
                </a:r>
                <a:r>
                  <a:rPr lang="en-US" altLang="zh-CN" sz="1800" b="1">
                    <a:highlight>
                      <a:srgbClr val="FFFF00"/>
                    </a:highlight>
                    <a:latin typeface="宋体" panose="02010600030101010101" pitchFamily="2" charset="-122"/>
                    <a:ea typeface="宋体" panose="02010600030101010101" pitchFamily="2" charset="-122"/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zh-CN" altLang="en-US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由</m:t>
                        </m:r>
                        <m:r>
                          <a:rPr lang="en-US" altLang="zh-CN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𝑺</m:t>
                        </m:r>
                      </m:e>
                      <m:sub>
                        <m:r>
                          <a:rPr lang="en-US" altLang="zh-CN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𝒏</m:t>
                        </m:r>
                      </m:sub>
                    </m:sSub>
                    <m:r>
                      <a:rPr lang="en-US" altLang="zh-CN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𝒇</m:t>
                    </m:r>
                    <m:d>
                      <m:dPr>
                        <m:ctrlPr>
                          <a:rPr lang="en-US" altLang="zh-CN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dPr>
                      <m:e>
                        <m:r>
                          <a:rPr lang="en-US" altLang="zh-CN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𝒏</m:t>
                        </m:r>
                      </m:e>
                    </m:d>
                    <m:r>
                      <a:rPr lang="en-US" altLang="zh-CN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，</m:t>
                    </m:r>
                    <m:r>
                      <a:rPr lang="zh-CN" altLang="en-US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求</m:t>
                    </m:r>
                    <m:sSub>
                      <m:sSubPr>
                        <m:ctrlPr>
                          <a:rPr lang="zh-CN" altLang="en-US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𝒂</m:t>
                        </m:r>
                      </m:e>
                      <m:sub>
                        <m:r>
                          <a:rPr lang="en-US" altLang="zh-CN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𝒏</m:t>
                        </m:r>
                      </m:sub>
                    </m:sSub>
                    <m:r>
                      <a:rPr lang="zh-CN" altLang="en-US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型</m:t>
                    </m:r>
                  </m:oMath>
                </a14:m>
                <a:endParaRPr lang="zh-CN" altLang="en-US" sz="1800" b="1" i="1">
                  <a:highlight>
                    <a:srgbClr val="FFFF00"/>
                  </a:highlight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205" y="621665"/>
                <a:ext cx="4741545" cy="53911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80" y="598805"/>
            <a:ext cx="1758950" cy="5619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lum contrast="6000"/>
          </a:blip>
          <a:srcRect b="10693"/>
          <a:stretch>
            <a:fillRect/>
          </a:stretch>
        </p:blipFill>
        <p:spPr>
          <a:xfrm>
            <a:off x="657860" y="1341755"/>
            <a:ext cx="10875010" cy="44551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7080" y="598805"/>
            <a:ext cx="1758950" cy="5619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lum contrast="18000"/>
          </a:blip>
          <a:stretch>
            <a:fillRect/>
          </a:stretch>
        </p:blipFill>
        <p:spPr>
          <a:xfrm>
            <a:off x="1847215" y="1990090"/>
            <a:ext cx="7504430" cy="428434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414780" y="1341755"/>
            <a:ext cx="9080500" cy="707390"/>
            <a:chOff x="2228" y="2113"/>
            <a:chExt cx="14300" cy="1114"/>
          </a:xfrm>
        </p:grpSpPr>
        <p:sp>
          <p:nvSpPr>
            <p:cNvPr id="5" name="矩形 4"/>
            <p:cNvSpPr/>
            <p:nvPr/>
          </p:nvSpPr>
          <p:spPr>
            <a:xfrm>
              <a:off x="2228" y="2226"/>
              <a:ext cx="1308" cy="8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000">
                  <a:solidFill>
                    <a:schemeClr val="tx1"/>
                  </a:solidFill>
                  <a:latin typeface="华文中宋" panose="02010600040101010101" charset="-122"/>
                  <a:ea typeface="华文中宋" panose="02010600040101010101" charset="-122"/>
                </a:rPr>
                <a:t>例</a:t>
              </a:r>
              <a:r>
                <a:rPr lang="zh-CN" altLang="en-US" sz="2000">
                  <a:solidFill>
                    <a:schemeClr val="tx1"/>
                  </a:solidFill>
                  <a:latin typeface="华文中宋" panose="02010600040101010101" charset="-122"/>
                  <a:ea typeface="华文中宋" panose="02010600040101010101" charset="-122"/>
                </a:rPr>
                <a:t>一</a:t>
              </a:r>
              <a:endParaRPr lang="zh-CN" altLang="en-US" sz="20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rcRect l="5688" t="-6095"/>
            <a:stretch>
              <a:fillRect/>
            </a:stretch>
          </p:blipFill>
          <p:spPr>
            <a:xfrm>
              <a:off x="3362" y="2113"/>
              <a:ext cx="13166" cy="1114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2783205" y="621665"/>
                <a:ext cx="4741545" cy="539115"/>
              </a:xfrm>
              <a:prstGeom prst="rect">
                <a:avLst/>
              </a:prstGeom>
            </p:spPr>
            <p:txBody>
              <a:bodyPr>
                <a:noAutofit/>
              </a:bodyPr>
              <a:p>
                <a:pPr marL="0" indent="0" algn="l" defTabSz="26670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800" b="1">
                    <a:highlight>
                      <a:srgbClr val="FFFF00"/>
                    </a:highlight>
                    <a:latin typeface="宋体" panose="02010600030101010101" pitchFamily="2" charset="-122"/>
                    <a:ea typeface="宋体" panose="02010600030101010101" pitchFamily="2" charset="-122"/>
                  </a:rPr>
                  <a:t>题型一</a:t>
                </a:r>
                <a:r>
                  <a:rPr lang="en-US" altLang="zh-CN" sz="1800" b="1">
                    <a:highlight>
                      <a:srgbClr val="FFFF00"/>
                    </a:highlight>
                    <a:latin typeface="宋体" panose="02010600030101010101" pitchFamily="2" charset="-122"/>
                    <a:ea typeface="宋体" panose="02010600030101010101" pitchFamily="2" charset="-122"/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zh-CN" altLang="en-US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由</m:t>
                        </m:r>
                        <m:r>
                          <a:rPr lang="en-US" altLang="zh-CN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𝑺</m:t>
                        </m:r>
                      </m:e>
                      <m:sub>
                        <m:r>
                          <a:rPr lang="en-US" altLang="zh-CN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𝒏</m:t>
                        </m:r>
                      </m:sub>
                    </m:sSub>
                    <m:r>
                      <a:rPr lang="en-US" altLang="zh-CN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𝒇</m:t>
                    </m:r>
                    <m:d>
                      <m:dPr>
                        <m:ctrlPr>
                          <a:rPr lang="en-US" altLang="zh-CN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dPr>
                      <m:e>
                        <m:r>
                          <a:rPr lang="en-US" altLang="zh-CN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𝒏</m:t>
                        </m:r>
                      </m:e>
                    </m:d>
                    <m:r>
                      <a:rPr lang="en-US" altLang="zh-CN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，</m:t>
                    </m:r>
                    <m:r>
                      <a:rPr lang="zh-CN" altLang="en-US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求</m:t>
                    </m:r>
                    <m:sSub>
                      <m:sSubPr>
                        <m:ctrlPr>
                          <a:rPr lang="zh-CN" altLang="en-US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𝒂</m:t>
                        </m:r>
                      </m:e>
                      <m:sub>
                        <m:r>
                          <a:rPr lang="en-US" altLang="zh-CN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𝒏</m:t>
                        </m:r>
                      </m:sub>
                    </m:sSub>
                    <m:r>
                      <a:rPr lang="zh-CN" altLang="en-US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型</m:t>
                    </m:r>
                  </m:oMath>
                </a14:m>
                <a:endParaRPr lang="zh-CN" altLang="en-US" sz="1800" b="1" i="1">
                  <a:highlight>
                    <a:srgbClr val="FFFF00"/>
                  </a:highlight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205" y="621665"/>
                <a:ext cx="4741545" cy="53911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云形 1"/>
          <p:cNvSpPr/>
          <p:nvPr/>
        </p:nvSpPr>
        <p:spPr>
          <a:xfrm>
            <a:off x="9551670" y="5878195"/>
            <a:ext cx="1334770" cy="546100"/>
          </a:xfrm>
          <a:prstGeom prst="cloud">
            <a:avLst/>
          </a:prstGeom>
          <a:gradFill>
            <a:gsLst>
              <a:gs pos="50000">
                <a:schemeClr val="accent5"/>
              </a:gs>
              <a:gs pos="0">
                <a:schemeClr val="accent5">
                  <a:lumMod val="25000"/>
                  <a:lumOff val="75000"/>
                </a:schemeClr>
              </a:gs>
              <a:gs pos="100000">
                <a:schemeClr val="accent5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t>答案</a:t>
            </a:r>
            <a:endParaRPr lang="zh-CN" alt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7080" y="598805"/>
            <a:ext cx="1758950" cy="56197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34645" y="1269934"/>
            <a:ext cx="11210290" cy="1088388"/>
            <a:chOff x="575" y="-24890"/>
            <a:chExt cx="17803" cy="17165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文本框 3"/>
                <p:cNvSpPr txBox="1"/>
                <p:nvPr/>
              </p:nvSpPr>
              <p:spPr>
                <a:xfrm>
                  <a:off x="575" y="-24890"/>
                  <a:ext cx="17803" cy="1716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p>
                  <a:pPr>
                    <a:lnSpc>
                      <a:spcPct val="140000"/>
                    </a:lnSpc>
                  </a:pPr>
                  <a:r>
                    <a:rPr lang="zh-CN" altLang="en-US" sz="2400" b="1">
                      <a:latin typeface="宋体" panose="02010600030101010101" pitchFamily="2" charset="-122"/>
                      <a:ea typeface="宋体" panose="02010600030101010101" pitchFamily="2" charset="-122"/>
                      <a:cs typeface="Cambria Math" panose="02040503050406030204" charset="0"/>
                      <a:sym typeface="+mn-ea"/>
                    </a:rPr>
                    <a:t>练习：若数列</a:t>
                  </a:r>
                  <a14:m>
                    <m:oMath xmlns:m="http://schemas.openxmlformats.org/officeDocument/2006/math">
                      <m:r>
                        <a:rPr lang="en-US" altLang="zh-CN" sz="2400" b="1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{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sz="2400" b="1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}</m:t>
                      </m:r>
                    </m:oMath>
                  </a14:m>
                  <a:r>
                    <a:rPr lang="zh-CN" altLang="en-US" sz="2400" b="1">
                      <a:latin typeface="宋体" panose="02010600030101010101" pitchFamily="2" charset="-122"/>
                      <a:ea typeface="宋体" panose="02010600030101010101" pitchFamily="2" charset="-122"/>
                      <a:cs typeface="Cambria Math" panose="02040503050406030204" charset="0"/>
                      <a:sym typeface="+mn-ea"/>
                    </a:rPr>
                    <a:t>的前项和公式为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3</m:t>
                          </m:r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−</m:t>
                      </m:r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2</m:t>
                      </m:r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𝑛</m:t>
                      </m:r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+</m:t>
                      </m:r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1</m:t>
                      </m:r>
                    </m:oMath>
                  </a14:m>
                  <a:r>
                    <a:rPr lang="zh-CN" altLang="en-US" sz="2400" b="1">
                      <a:latin typeface="宋体" panose="02010600030101010101" pitchFamily="2" charset="-122"/>
                      <a:ea typeface="宋体" panose="02010600030101010101" pitchFamily="2" charset="-122"/>
                      <a:cs typeface="Cambria Math" panose="02040503050406030204" charset="0"/>
                      <a:sym typeface="+mn-ea"/>
                    </a:rPr>
                    <a:t>，求数列</a:t>
                  </a:r>
                  <a14:m>
                    <m:oMath xmlns:m="http://schemas.openxmlformats.org/officeDocument/2006/math">
                      <m:r>
                        <a:rPr lang="en-US" altLang="zh-CN" sz="2400" b="1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{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sz="2400" b="1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}</m:t>
                      </m:r>
                    </m:oMath>
                  </a14:m>
                  <a:r>
                    <a:rPr lang="zh-CN" altLang="en-US" sz="2400" b="1">
                      <a:latin typeface="宋体" panose="02010600030101010101" pitchFamily="2" charset="-122"/>
                      <a:ea typeface="宋体" panose="02010600030101010101" pitchFamily="2" charset="-122"/>
                      <a:cs typeface="Cambria Math" panose="02040503050406030204" charset="0"/>
                      <a:sym typeface="+mn-ea"/>
                    </a:rPr>
                    <a:t>的通项公式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altLang="zh-CN" sz="2400" b="1" u="sng">
                      <a:latin typeface="宋体" panose="02010600030101010101" pitchFamily="2" charset="-122"/>
                      <a:ea typeface="宋体" panose="02010600030101010101" pitchFamily="2" charset="-122"/>
                      <a:cs typeface="Cambria Math" panose="02040503050406030204" charset="0"/>
                      <a:sym typeface="+mn-ea"/>
                    </a:rPr>
                    <a:t>       </a:t>
                  </a:r>
                  <a:endParaRPr lang="en-US" altLang="zh-CN" sz="2400" b="1" u="sng">
                    <a:latin typeface="宋体" panose="02010600030101010101" pitchFamily="2" charset="-122"/>
                    <a:ea typeface="宋体" panose="02010600030101010101" pitchFamily="2" charset="-122"/>
                    <a:cs typeface="Cambria Math" panose="02040503050406030204" charset="0"/>
                    <a:sym typeface="+mn-ea"/>
                  </a:endParaRPr>
                </a:p>
              </p:txBody>
            </p:sp>
          </mc:Choice>
          <mc:Fallback>
            <p:sp>
              <p:nvSpPr>
                <p:cNvPr id="4" name="文本框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" y="-24890"/>
                  <a:ext cx="17803" cy="171651"/>
                </a:xfrm>
                <a:prstGeom prst="rect">
                  <a:avLst/>
                </a:prstGeom>
                <a:blipFill rotWithShape="1">
                  <a:blip r:embed="rId2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矩形 4"/>
            <p:cNvSpPr/>
            <p:nvPr/>
          </p:nvSpPr>
          <p:spPr>
            <a:xfrm>
              <a:off x="2508" y="5476"/>
              <a:ext cx="3027" cy="1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l</a:t>
              </a:r>
              <a:endParaRPr lang="en-US" altLang="zh-CN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2783205" y="621665"/>
                <a:ext cx="4741545" cy="539115"/>
              </a:xfrm>
              <a:prstGeom prst="rect">
                <a:avLst/>
              </a:prstGeom>
            </p:spPr>
            <p:txBody>
              <a:bodyPr>
                <a:noAutofit/>
              </a:bodyPr>
              <a:p>
                <a:pPr marL="0" indent="0" algn="l" defTabSz="26670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800" b="1">
                    <a:highlight>
                      <a:srgbClr val="FFFF00"/>
                    </a:highlight>
                    <a:latin typeface="宋体" panose="02010600030101010101" pitchFamily="2" charset="-122"/>
                    <a:ea typeface="宋体" panose="02010600030101010101" pitchFamily="2" charset="-122"/>
                  </a:rPr>
                  <a:t>题型一</a:t>
                </a:r>
                <a:r>
                  <a:rPr lang="en-US" altLang="zh-CN" sz="1800" b="1">
                    <a:highlight>
                      <a:srgbClr val="FFFF00"/>
                    </a:highlight>
                    <a:latin typeface="宋体" panose="02010600030101010101" pitchFamily="2" charset="-122"/>
                    <a:ea typeface="宋体" panose="02010600030101010101" pitchFamily="2" charset="-122"/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zh-CN" altLang="en-US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由</m:t>
                        </m:r>
                        <m:r>
                          <a:rPr lang="en-US" altLang="zh-CN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𝑺</m:t>
                        </m:r>
                      </m:e>
                      <m:sub>
                        <m:r>
                          <a:rPr lang="en-US" altLang="zh-CN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𝒏</m:t>
                        </m:r>
                      </m:sub>
                    </m:sSub>
                    <m:r>
                      <a:rPr lang="en-US" altLang="zh-CN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𝒇</m:t>
                    </m:r>
                    <m:d>
                      <m:dPr>
                        <m:ctrlPr>
                          <a:rPr lang="en-US" altLang="zh-CN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dPr>
                      <m:e>
                        <m:r>
                          <a:rPr lang="en-US" altLang="zh-CN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𝒏</m:t>
                        </m:r>
                      </m:e>
                    </m:d>
                    <m:r>
                      <a:rPr lang="en-US" altLang="zh-CN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，</m:t>
                    </m:r>
                    <m:r>
                      <a:rPr lang="zh-CN" altLang="en-US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求</m:t>
                    </m:r>
                    <m:sSub>
                      <m:sSubPr>
                        <m:ctrlPr>
                          <a:rPr lang="zh-CN" altLang="en-US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𝒂</m:t>
                        </m:r>
                      </m:e>
                      <m:sub>
                        <m:r>
                          <a:rPr lang="en-US" altLang="zh-CN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𝒏</m:t>
                        </m:r>
                      </m:sub>
                    </m:sSub>
                    <m:r>
                      <a:rPr lang="zh-CN" altLang="en-US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型</m:t>
                    </m:r>
                  </m:oMath>
                </a14:m>
                <a:endParaRPr lang="zh-CN" altLang="en-US" sz="1800" b="1" i="1">
                  <a:highlight>
                    <a:srgbClr val="FFFF00"/>
                  </a:highlight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205" y="621665"/>
                <a:ext cx="4741545" cy="5391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云形 6"/>
          <p:cNvSpPr/>
          <p:nvPr/>
        </p:nvSpPr>
        <p:spPr>
          <a:xfrm>
            <a:off x="9551670" y="5878195"/>
            <a:ext cx="1334770" cy="546100"/>
          </a:xfrm>
          <a:prstGeom prst="cloud">
            <a:avLst/>
          </a:prstGeom>
          <a:gradFill>
            <a:gsLst>
              <a:gs pos="50000">
                <a:schemeClr val="accent5"/>
              </a:gs>
              <a:gs pos="0">
                <a:schemeClr val="accent5">
                  <a:lumMod val="25000"/>
                  <a:lumOff val="75000"/>
                </a:schemeClr>
              </a:gs>
              <a:gs pos="100000">
                <a:schemeClr val="accent5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t>答案</a:t>
            </a:r>
            <a:endParaRPr lang="zh-CN" alt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7070" y="3072130"/>
            <a:ext cx="3195955" cy="7156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7080" y="598805"/>
            <a:ext cx="1758950" cy="5619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2783205" y="621665"/>
                <a:ext cx="4741545" cy="539115"/>
              </a:xfrm>
              <a:prstGeom prst="rect">
                <a:avLst/>
              </a:prstGeom>
            </p:spPr>
            <p:txBody>
              <a:bodyPr>
                <a:noAutofit/>
              </a:bodyPr>
              <a:p>
                <a:pPr marL="0" indent="0" algn="l" defTabSz="26670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800" b="1">
                    <a:highlight>
                      <a:srgbClr val="FFFF00"/>
                    </a:highlight>
                    <a:latin typeface="宋体" panose="02010600030101010101" pitchFamily="2" charset="-122"/>
                    <a:ea typeface="宋体" panose="02010600030101010101" pitchFamily="2" charset="-122"/>
                  </a:rPr>
                  <a:t>题型二</a:t>
                </a:r>
                <a:r>
                  <a:rPr lang="en-US" altLang="zh-CN" sz="1800" b="1">
                    <a:highlight>
                      <a:srgbClr val="FFFF00"/>
                    </a:highlight>
                    <a:latin typeface="宋体" panose="02010600030101010101" pitchFamily="2" charset="-122"/>
                    <a:ea typeface="宋体" panose="02010600030101010101" pitchFamily="2" charset="-122"/>
                  </a:rPr>
                  <a:t>:</a:t>
                </a:r>
                <a14:m>
                  <m:oMath xmlns:m="http://schemas.openxmlformats.org/officeDocument/2006/math">
                    <m:r>
                      <a:rPr lang="zh-CN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和的形式</m:t>
                    </m:r>
                    <m:r>
                      <a:rPr lang="zh-CN" altLang="en-US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求</m:t>
                    </m:r>
                    <m:sSub>
                      <m:sSubPr>
                        <m:ctrlPr>
                          <a:rPr lang="zh-CN" altLang="en-US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𝒂</m:t>
                        </m:r>
                      </m:e>
                      <m:sub>
                        <m:r>
                          <a:rPr lang="en-US" altLang="zh-CN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𝒏</m:t>
                        </m:r>
                      </m:sub>
                    </m:sSub>
                    <m:r>
                      <a:rPr lang="zh-CN" altLang="en-US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型</m:t>
                    </m:r>
                  </m:oMath>
                </a14:m>
                <a:endParaRPr lang="zh-CN" altLang="en-US" sz="1800" b="1" i="1">
                  <a:highlight>
                    <a:srgbClr val="FFFF00"/>
                  </a:highlight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205" y="621665"/>
                <a:ext cx="4741545" cy="53911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5" y="1270000"/>
            <a:ext cx="10589260" cy="422973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7080" y="598805"/>
            <a:ext cx="1758950" cy="5619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2783205" y="621665"/>
                <a:ext cx="4741545" cy="539115"/>
              </a:xfrm>
              <a:prstGeom prst="rect">
                <a:avLst/>
              </a:prstGeom>
            </p:spPr>
            <p:txBody>
              <a:bodyPr>
                <a:noAutofit/>
              </a:bodyPr>
              <a:p>
                <a:pPr marL="0" indent="0" algn="l" defTabSz="26670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800" b="1">
                    <a:highlight>
                      <a:srgbClr val="FFFF00"/>
                    </a:highlight>
                    <a:latin typeface="宋体" panose="02010600030101010101" pitchFamily="2" charset="-122"/>
                    <a:ea typeface="宋体" panose="02010600030101010101" pitchFamily="2" charset="-122"/>
                  </a:rPr>
                  <a:t>题型二</a:t>
                </a:r>
                <a:r>
                  <a:rPr lang="en-US" altLang="zh-CN" sz="1800" b="1">
                    <a:highlight>
                      <a:srgbClr val="FFFF00"/>
                    </a:highlight>
                    <a:latin typeface="宋体" panose="02010600030101010101" pitchFamily="2" charset="-122"/>
                    <a:ea typeface="宋体" panose="02010600030101010101" pitchFamily="2" charset="-122"/>
                  </a:rPr>
                  <a:t>:</a:t>
                </a:r>
                <a14:m>
                  <m:oMath xmlns:m="http://schemas.openxmlformats.org/officeDocument/2006/math">
                    <m:r>
                      <a:rPr lang="zh-CN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和的形式</m:t>
                    </m:r>
                    <m:r>
                      <a:rPr lang="zh-CN" altLang="en-US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求</m:t>
                    </m:r>
                    <m:sSub>
                      <m:sSubPr>
                        <m:ctrlPr>
                          <a:rPr lang="zh-CN" altLang="en-US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𝒂</m:t>
                        </m:r>
                      </m:e>
                      <m:sub>
                        <m:r>
                          <a:rPr lang="en-US" altLang="zh-CN" sz="1800" b="1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𝒏</m:t>
                        </m:r>
                      </m:sub>
                    </m:sSub>
                    <m:r>
                      <a:rPr lang="zh-CN" altLang="en-US" sz="1800" b="1" i="1">
                        <a:highlight>
                          <a:srgbClr val="FFFF0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型</m:t>
                    </m:r>
                  </m:oMath>
                </a14:m>
                <a:endParaRPr lang="zh-CN" altLang="en-US" sz="1800" b="1" i="1">
                  <a:highlight>
                    <a:srgbClr val="FFFF00"/>
                  </a:highlight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205" y="621665"/>
                <a:ext cx="4741545" cy="53911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/>
          <p:cNvGrpSpPr/>
          <p:nvPr/>
        </p:nvGrpSpPr>
        <p:grpSpPr>
          <a:xfrm>
            <a:off x="694690" y="1341755"/>
            <a:ext cx="10568940" cy="1562100"/>
            <a:chOff x="1094" y="2113"/>
            <a:chExt cx="16644" cy="246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lum contrast="12000"/>
            </a:blip>
            <a:stretch>
              <a:fillRect/>
            </a:stretch>
          </p:blipFill>
          <p:spPr>
            <a:xfrm>
              <a:off x="1094" y="2113"/>
              <a:ext cx="16644" cy="246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1094" y="2226"/>
              <a:ext cx="1701" cy="7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000">
                  <a:solidFill>
                    <a:schemeClr val="tx1"/>
                  </a:solidFill>
                </a:rPr>
                <a:t>例一：</a:t>
              </a:r>
              <a:endParaRPr lang="zh-CN" altLang="en-US" sz="2000">
                <a:solidFill>
                  <a:schemeClr val="tx1"/>
                </a:solidFill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lum contrast="12000"/>
          </a:blip>
          <a:stretch>
            <a:fillRect/>
          </a:stretch>
        </p:blipFill>
        <p:spPr>
          <a:xfrm>
            <a:off x="545465" y="3357880"/>
            <a:ext cx="10718165" cy="1798320"/>
          </a:xfrm>
          <a:prstGeom prst="rect">
            <a:avLst/>
          </a:prstGeom>
        </p:spPr>
      </p:pic>
      <p:sp>
        <p:nvSpPr>
          <p:cNvPr id="4" name="云形 3"/>
          <p:cNvSpPr/>
          <p:nvPr/>
        </p:nvSpPr>
        <p:spPr>
          <a:xfrm>
            <a:off x="9551670" y="5878195"/>
            <a:ext cx="1334770" cy="546100"/>
          </a:xfrm>
          <a:prstGeom prst="cloud">
            <a:avLst/>
          </a:prstGeom>
          <a:gradFill>
            <a:gsLst>
              <a:gs pos="50000">
                <a:schemeClr val="accent5"/>
              </a:gs>
              <a:gs pos="0">
                <a:schemeClr val="accent5">
                  <a:lumMod val="25000"/>
                  <a:lumOff val="75000"/>
                </a:schemeClr>
              </a:gs>
              <a:gs pos="100000">
                <a:schemeClr val="accent5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t>答案</a:t>
            </a:r>
            <a:endParaRPr lang="zh-CN" alt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TEMPLATE_CATEGORY" val="custom"/>
  <p:tag name="KSO_WM_TEMPLATE_INDEX" val="667"/>
</p:tagLst>
</file>

<file path=ppt/tags/tag2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ZjFkNjg1YjFmNTFlYzViYzM4Y2QwMWJlOTkwZTEyZTcifQ=="/>
  <p:tag name="KSO_WPP_MARK_KEY" val="45796bb6-9030-4d76-861a-81f5c5c15096"/>
  <p:tag name="commondata" val="eyJoZGlkIjoiMjFkNWJkMzNkNmNmY2JlYzk0ZDVlNTA0Y2YxYzg2MjgifQ=="/>
</p:tagLst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Arial"/>
        <a:cs typeface="Arial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Arial"/>
        <a:cs typeface="Arial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Arial"/>
        <a:cs typeface="Arial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Arial"/>
        <a:cs typeface="Arial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Arial"/>
        <a:cs typeface="Arial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Arial"/>
        <a:cs typeface="Arial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1476</Words>
  <Application>WPS 演示</Application>
  <PresentationFormat/>
  <Paragraphs>100</Paragraphs>
  <Slides>20</Slides>
  <Notes>13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6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20</vt:i4>
      </vt:variant>
    </vt:vector>
  </HeadingPairs>
  <TitlesOfParts>
    <vt:vector size="43" baseType="lpstr">
      <vt:lpstr>Arial</vt:lpstr>
      <vt:lpstr>宋体</vt:lpstr>
      <vt:lpstr>Wingdings</vt:lpstr>
      <vt:lpstr>黑体</vt:lpstr>
      <vt:lpstr>微软雅黑</vt:lpstr>
      <vt:lpstr>Times New Roman</vt:lpstr>
      <vt:lpstr>Cambria Math</vt:lpstr>
      <vt:lpstr>华文楷体</vt:lpstr>
      <vt:lpstr>Calibri</vt:lpstr>
      <vt:lpstr>华文中宋</vt:lpstr>
      <vt:lpstr>MS Mincho</vt:lpstr>
      <vt:lpstr>AMGDT</vt:lpstr>
      <vt:lpstr>Arial Unicode MS</vt:lpstr>
      <vt:lpstr>2_Office 主题</vt:lpstr>
      <vt:lpstr>3_Office 主题</vt:lpstr>
      <vt:lpstr>4_Office 主题</vt:lpstr>
      <vt:lpstr>5_Office 主题</vt:lpstr>
      <vt:lpstr>7_Office 主题</vt:lpstr>
      <vt:lpstr>6_Office 主题</vt:lpstr>
      <vt:lpstr>Equation.KSEE3</vt:lpstr>
      <vt:lpstr>Equation.KSEE3</vt:lpstr>
      <vt:lpstr>Equation.3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明生</cp:lastModifiedBy>
  <cp:revision>18</cp:revision>
  <cp:lastPrinted>2023-02-05T20:19:00Z</cp:lastPrinted>
  <dcterms:created xsi:type="dcterms:W3CDTF">2023-02-05T20:19:00Z</dcterms:created>
  <dcterms:modified xsi:type="dcterms:W3CDTF">2025-01-19T03:29:47Z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E6242914643A45C297C9F229C08CAA9F_12</vt:lpwstr>
  </property>
  <property fmtid="{D5CDD505-2E9C-101B-9397-08002B2CF9AE}" pid="7" name="KSOProductBuildVer">
    <vt:lpwstr>2052-12.1.0.19302</vt:lpwstr>
  </property>
</Properties>
</file>