
<file path=[Content_Types].xml><?xml version="1.0" encoding="utf-8"?>
<Types xmlns="http://schemas.openxmlformats.org/package/2006/content-types"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1.svg" ContentType="image/svg+xml"/>
  <Override PartName="/ppt/media/image13.svg" ContentType="image/svg+xml"/>
  <Override PartName="/ppt/media/image2.svg" ContentType="image/svg+xml"/>
  <Override PartName="/ppt/media/image4.svg" ContentType="image/svg+xml"/>
  <Override PartName="/ppt/media/image6.svg" ContentType="image/svg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3"/>
  </p:sldMasterIdLst>
  <p:notesMasterIdLst>
    <p:notesMasterId r:id="rId5"/>
  </p:notesMasterIdLst>
  <p:sldIdLst>
    <p:sldId id="256" r:id="rId4"/>
    <p:sldId id="286" r:id="rId6"/>
    <p:sldId id="258" r:id="rId7"/>
    <p:sldId id="259" r:id="rId8"/>
    <p:sldId id="284" r:id="rId9"/>
    <p:sldId id="285" r:id="rId10"/>
    <p:sldId id="287" r:id="rId11"/>
    <p:sldId id="265" r:id="rId12"/>
    <p:sldId id="267" r:id="rId13"/>
    <p:sldId id="275" r:id="rId14"/>
    <p:sldId id="281" r:id="rId15"/>
    <p:sldId id="279" r:id="rId16"/>
    <p:sldId id="276" r:id="rId17"/>
    <p:sldId id="282" r:id="rId18"/>
    <p:sldId id="269" r:id="rId19"/>
    <p:sldId id="277" r:id="rId20"/>
    <p:sldId id="278" r:id="rId21"/>
    <p:sldId id="268" r:id="rId22"/>
  </p:sld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image" Target="../media/image3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PTIST_MAS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967590"/>
            <a:ext cx="9142200" cy="4175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PTIST_MAS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22.emf"/><Relationship Id="rId8" Type="http://schemas.openxmlformats.org/officeDocument/2006/relationships/package" Target="../embeddings/Document5.docx"/><Relationship Id="rId7" Type="http://schemas.openxmlformats.org/officeDocument/2006/relationships/image" Target="../media/image21.emf"/><Relationship Id="rId6" Type="http://schemas.openxmlformats.org/officeDocument/2006/relationships/package" Target="../embeddings/Document4.docx"/><Relationship Id="rId5" Type="http://schemas.openxmlformats.org/officeDocument/2006/relationships/image" Target="../media/image20.emf"/><Relationship Id="rId4" Type="http://schemas.openxmlformats.org/officeDocument/2006/relationships/package" Target="../embeddings/Document3.docx"/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6" Type="http://schemas.openxmlformats.org/officeDocument/2006/relationships/notesSlide" Target="../notesSlides/notesSlide10.xml"/><Relationship Id="rId15" Type="http://schemas.openxmlformats.org/officeDocument/2006/relationships/vmlDrawing" Target="../drawings/vmlDrawing2.vml"/><Relationship Id="rId14" Type="http://schemas.openxmlformats.org/officeDocument/2006/relationships/slideLayout" Target="../slideLayouts/slideLayout1.xml"/><Relationship Id="rId13" Type="http://schemas.openxmlformats.org/officeDocument/2006/relationships/image" Target="../media/image24.emf"/><Relationship Id="rId12" Type="http://schemas.openxmlformats.org/officeDocument/2006/relationships/oleObject" Target="../embeddings/oleObject3.bin"/><Relationship Id="rId11" Type="http://schemas.openxmlformats.org/officeDocument/2006/relationships/image" Target="../media/image23.emf"/><Relationship Id="rId10" Type="http://schemas.openxmlformats.org/officeDocument/2006/relationships/oleObject" Target="../embeddings/oleObject2.bin"/><Relationship Id="rId1" Type="http://schemas.openxmlformats.org/officeDocument/2006/relationships/package" Target="../embeddings/Document2.doc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8" Type="http://schemas.openxmlformats.org/officeDocument/2006/relationships/image" Target="../media/image32.png"/><Relationship Id="rId7" Type="http://schemas.openxmlformats.org/officeDocument/2006/relationships/image" Target="../media/image31.png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7" Type="http://schemas.openxmlformats.org/officeDocument/2006/relationships/notesSlide" Target="../notesSlides/notesSlide12.xml"/><Relationship Id="rId16" Type="http://schemas.openxmlformats.org/officeDocument/2006/relationships/vmlDrawing" Target="../drawings/vmlDrawing3.vml"/><Relationship Id="rId15" Type="http://schemas.openxmlformats.org/officeDocument/2006/relationships/slideLayout" Target="../slideLayouts/slideLayout1.xml"/><Relationship Id="rId14" Type="http://schemas.openxmlformats.org/officeDocument/2006/relationships/image" Target="../media/image35.emf"/><Relationship Id="rId13" Type="http://schemas.openxmlformats.org/officeDocument/2006/relationships/oleObject" Target="../embeddings/oleObject6.bin"/><Relationship Id="rId12" Type="http://schemas.openxmlformats.org/officeDocument/2006/relationships/image" Target="../media/image34.emf"/><Relationship Id="rId11" Type="http://schemas.openxmlformats.org/officeDocument/2006/relationships/oleObject" Target="../embeddings/oleObject5.bin"/><Relationship Id="rId10" Type="http://schemas.openxmlformats.org/officeDocument/2006/relationships/image" Target="../media/image33.emf"/><Relationship Id="rId1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41.e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3" Type="http://schemas.openxmlformats.org/officeDocument/2006/relationships/image" Target="../media/image37.emf"/><Relationship Id="rId2" Type="http://schemas.openxmlformats.org/officeDocument/2006/relationships/package" Target="../embeddings/Document6.docx"/><Relationship Id="rId14" Type="http://schemas.openxmlformats.org/officeDocument/2006/relationships/notesSlide" Target="../notesSlides/notesSlide13.xml"/><Relationship Id="rId13" Type="http://schemas.openxmlformats.org/officeDocument/2006/relationships/vmlDrawing" Target="../drawings/vmlDrawing4.v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43.png"/><Relationship Id="rId10" Type="http://schemas.openxmlformats.org/officeDocument/2006/relationships/image" Target="../media/image42.emf"/><Relationship Id="rId1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7.svg"/><Relationship Id="rId2" Type="http://schemas.openxmlformats.org/officeDocument/2006/relationships/image" Target="../media/image6.svg"/><Relationship Id="rId1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svg"/><Relationship Id="rId2" Type="http://schemas.openxmlformats.org/officeDocument/2006/relationships/image" Target="../media/image2.svg"/><Relationship Id="rId1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tags" Target="../tags/tag4.xml"/><Relationship Id="rId7" Type="http://schemas.openxmlformats.org/officeDocument/2006/relationships/tags" Target="../tags/tag3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image" Target="../media/image7.svg"/><Relationship Id="rId3" Type="http://schemas.openxmlformats.org/officeDocument/2006/relationships/image" Target="../media/image3.png"/><Relationship Id="rId2" Type="http://schemas.openxmlformats.org/officeDocument/2006/relationships/image" Target="../media/image6.svg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svg"/><Relationship Id="rId3" Type="http://schemas.openxmlformats.org/officeDocument/2006/relationships/image" Target="../media/image3.png"/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image" Target="../media/image11.svg"/><Relationship Id="rId7" Type="http://schemas.openxmlformats.org/officeDocument/2006/relationships/image" Target="../media/image10.png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7" Type="http://schemas.openxmlformats.org/officeDocument/2006/relationships/notesSlide" Target="../notesSlides/notesSlide4.xml"/><Relationship Id="rId16" Type="http://schemas.openxmlformats.org/officeDocument/2006/relationships/slideLayout" Target="../slideLayouts/slideLayout1.xml"/><Relationship Id="rId15" Type="http://schemas.openxmlformats.org/officeDocument/2006/relationships/tags" Target="../tags/tag18.xml"/><Relationship Id="rId14" Type="http://schemas.openxmlformats.org/officeDocument/2006/relationships/tags" Target="../tags/tag17.xml"/><Relationship Id="rId13" Type="http://schemas.openxmlformats.org/officeDocument/2006/relationships/tags" Target="../tags/tag16.xml"/><Relationship Id="rId12" Type="http://schemas.openxmlformats.org/officeDocument/2006/relationships/tags" Target="../tags/tag15.xml"/><Relationship Id="rId11" Type="http://schemas.openxmlformats.org/officeDocument/2006/relationships/image" Target="../media/image13.svg"/><Relationship Id="rId10" Type="http://schemas.openxmlformats.org/officeDocument/2006/relationships/image" Target="../media/image12.png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image" Target="../media/image11.svg"/><Relationship Id="rId7" Type="http://schemas.openxmlformats.org/officeDocument/2006/relationships/image" Target="../media/image10.png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7" Type="http://schemas.openxmlformats.org/officeDocument/2006/relationships/notesSlide" Target="../notesSlides/notesSlide5.xml"/><Relationship Id="rId16" Type="http://schemas.openxmlformats.org/officeDocument/2006/relationships/slideLayout" Target="../slideLayouts/slideLayout1.xml"/><Relationship Id="rId15" Type="http://schemas.openxmlformats.org/officeDocument/2006/relationships/tags" Target="../tags/tag27.xml"/><Relationship Id="rId14" Type="http://schemas.openxmlformats.org/officeDocument/2006/relationships/tags" Target="../tags/tag26.xml"/><Relationship Id="rId13" Type="http://schemas.openxmlformats.org/officeDocument/2006/relationships/tags" Target="../tags/tag25.xml"/><Relationship Id="rId12" Type="http://schemas.openxmlformats.org/officeDocument/2006/relationships/tags" Target="../tags/tag24.xml"/><Relationship Id="rId11" Type="http://schemas.openxmlformats.org/officeDocument/2006/relationships/image" Target="../media/image13.svg"/><Relationship Id="rId10" Type="http://schemas.openxmlformats.org/officeDocument/2006/relationships/image" Target="../media/image12.png"/><Relationship Id="rId1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image" Target="../media/image11.svg"/><Relationship Id="rId7" Type="http://schemas.openxmlformats.org/officeDocument/2006/relationships/image" Target="../media/image10.png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7" Type="http://schemas.openxmlformats.org/officeDocument/2006/relationships/notesSlide" Target="../notesSlides/notesSlide6.xml"/><Relationship Id="rId16" Type="http://schemas.openxmlformats.org/officeDocument/2006/relationships/slideLayout" Target="../slideLayouts/slideLayout1.xml"/><Relationship Id="rId15" Type="http://schemas.openxmlformats.org/officeDocument/2006/relationships/tags" Target="../tags/tag36.xml"/><Relationship Id="rId14" Type="http://schemas.openxmlformats.org/officeDocument/2006/relationships/tags" Target="../tags/tag35.xml"/><Relationship Id="rId13" Type="http://schemas.openxmlformats.org/officeDocument/2006/relationships/tags" Target="../tags/tag34.xml"/><Relationship Id="rId12" Type="http://schemas.openxmlformats.org/officeDocument/2006/relationships/tags" Target="../tags/tag33.xml"/><Relationship Id="rId11" Type="http://schemas.openxmlformats.org/officeDocument/2006/relationships/image" Target="../media/image13.svg"/><Relationship Id="rId10" Type="http://schemas.openxmlformats.org/officeDocument/2006/relationships/image" Target="../media/image12.png"/><Relationship Id="rId1" Type="http://schemas.openxmlformats.org/officeDocument/2006/relationships/tags" Target="../tags/tag28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image" Target="../media/image9.svg"/><Relationship Id="rId3" Type="http://schemas.openxmlformats.org/officeDocument/2006/relationships/image" Target="../media/image8.png"/><Relationship Id="rId2" Type="http://schemas.openxmlformats.org/officeDocument/2006/relationships/tags" Target="../tags/tag38.xml"/><Relationship Id="rId12" Type="http://schemas.openxmlformats.org/officeDocument/2006/relationships/notesSlide" Target="../notesSlides/notesSlide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44.xml"/><Relationship Id="rId1" Type="http://schemas.openxmlformats.org/officeDocument/2006/relationships/tags" Target="../tags/tag37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svg"/><Relationship Id="rId3" Type="http://schemas.openxmlformats.org/officeDocument/2006/relationships/image" Target="../media/image3.png"/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9.xml"/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package" Target="../embeddings/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83443" y="304404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04404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flipH="1">
            <a:off x="7795717" y="2064441"/>
            <a:ext cx="1348283" cy="928939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7795717" y="2064441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6" name="Text 3"/>
          <p:cNvSpPr/>
          <p:nvPr/>
        </p:nvSpPr>
        <p:spPr>
          <a:xfrm>
            <a:off x="1296035" y="1550670"/>
            <a:ext cx="6499860" cy="19596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6735"/>
              </a:lnSpc>
              <a:spcBef>
                <a:spcPts val="365"/>
              </a:spcBef>
              <a:buNone/>
            </a:pPr>
            <a:r>
              <a:rPr lang="en-US" sz="489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立体几何中的动态、</a:t>
            </a:r>
            <a:endParaRPr lang="en-US" sz="4890" dirty="0">
              <a:solidFill>
                <a:srgbClr val="598557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  <a:p>
            <a:pPr marL="0" indent="0" algn="ctr">
              <a:lnSpc>
                <a:spcPts val="6735"/>
              </a:lnSpc>
              <a:spcBef>
                <a:spcPts val="365"/>
              </a:spcBef>
              <a:buNone/>
            </a:pPr>
            <a:r>
              <a:rPr lang="en-US" sz="489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轨迹问题</a:t>
            </a:r>
            <a:endParaRPr lang="en-US" sz="1460" dirty="0"/>
          </a:p>
        </p:txBody>
      </p:sp>
      <p:pic>
        <p:nvPicPr>
          <p:cNvPr id="17" name="Image 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3891" y="2088032"/>
            <a:ext cx="1348283" cy="928939"/>
          </a:xfrm>
          <a:prstGeom prst="rect">
            <a:avLst/>
          </a:prstGeom>
        </p:spPr>
      </p:pic>
      <p:sp>
        <p:nvSpPr>
          <p:cNvPr id="18" name="Text 14"/>
          <p:cNvSpPr/>
          <p:nvPr/>
        </p:nvSpPr>
        <p:spPr>
          <a:xfrm>
            <a:off x="-43891" y="2088032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20" name="Text 16"/>
          <p:cNvSpPr/>
          <p:nvPr/>
        </p:nvSpPr>
        <p:spPr>
          <a:xfrm>
            <a:off x="2208093" y="3780002"/>
            <a:ext cx="239573" cy="174925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4" name="Text 2"/>
          <p:cNvSpPr/>
          <p:nvPr/>
        </p:nvSpPr>
        <p:spPr>
          <a:xfrm>
            <a:off x="1080135" y="327660"/>
            <a:ext cx="6858000" cy="56642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no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（</a:t>
            </a: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基础</a:t>
            </a: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模型·轨迹</a:t>
            </a: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长度</a:t>
            </a: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）</a:t>
            </a:r>
            <a:endParaRPr lang="en-US" sz="1460" dirty="0"/>
          </a:p>
        </p:txBody>
      </p:sp>
      <p:sp>
        <p:nvSpPr>
          <p:cNvPr id="6" name="Text 3"/>
          <p:cNvSpPr/>
          <p:nvPr/>
        </p:nvSpPr>
        <p:spPr>
          <a:xfrm>
            <a:off x="1259814" y="2724187"/>
            <a:ext cx="1078260" cy="10782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思源黑体" pitchFamily="34" charset="0"/>
                <a:ea typeface="思源黑体" pitchFamily="34" charset="-122"/>
                <a:cs typeface="思源黑体" pitchFamily="34" charset="-120"/>
              </a:rPr>
              <a:t> </a:t>
            </a:r>
            <a:endParaRPr lang="en-US" sz="1460" dirty="0"/>
          </a:p>
        </p:txBody>
      </p:sp>
      <p:sp>
        <p:nvSpPr>
          <p:cNvPr id="8" name="Text 4"/>
          <p:cNvSpPr/>
          <p:nvPr/>
        </p:nvSpPr>
        <p:spPr>
          <a:xfrm rot="10800000">
            <a:off x="2890829" y="1534729"/>
            <a:ext cx="1078260" cy="10782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思源黑体" pitchFamily="34" charset="0"/>
                <a:ea typeface="思源黑体" pitchFamily="34" charset="-122"/>
                <a:cs typeface="思源黑体" pitchFamily="34" charset="-120"/>
              </a:rPr>
              <a:t> </a:t>
            </a:r>
            <a:endParaRPr lang="en-US" sz="1460" dirty="0"/>
          </a:p>
        </p:txBody>
      </p:sp>
      <p:sp>
        <p:nvSpPr>
          <p:cNvPr id="21" name="文本框 20"/>
          <p:cNvSpPr txBox="1"/>
          <p:nvPr/>
        </p:nvSpPr>
        <p:spPr>
          <a:xfrm>
            <a:off x="899160" y="985520"/>
            <a:ext cx="5275580" cy="19996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跟踪训练1</a:t>
            </a:r>
            <a:r>
              <a:rPr lang="en-US" altLang="zh-CN" sz="1750" b="1" dirty="0">
                <a:solidFill>
                  <a:srgbClr val="598557"/>
                </a:solidFill>
                <a:latin typeface="Helvetica" pitchFamily="34" charset="0"/>
                <a:ea typeface="宋体" panose="02010600030101010101" pitchFamily="2" charset="-122"/>
                <a:cs typeface="Helvetica" pitchFamily="34" charset="-120"/>
                <a:sym typeface="+mn-ea"/>
              </a:rPr>
              <a:t> 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已知四棱柱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ABCD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－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B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C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的底面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ABCD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为正方形，侧棱与底面垂直，点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P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是侧棱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DD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上的点，且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DP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＝</a:t>
            </a:r>
            <a:r>
              <a:rPr lang="en-US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2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PD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AA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＝</a:t>
            </a:r>
            <a:r>
              <a:rPr lang="en-US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3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AB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＝</a:t>
            </a:r>
            <a:r>
              <a:rPr lang="en-US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1.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若点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Q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在侧面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BCC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B</a:t>
            </a:r>
            <a:r>
              <a:rPr lang="en-US" altLang="zh-CN" sz="175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(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包括其边界</a:t>
            </a:r>
            <a:r>
              <a:rPr lang="en-US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)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上运动，且总保持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AQ</a:t>
            </a:r>
            <a:r>
              <a:rPr lang="en-US" altLang="zh-CN" sz="175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⊥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BP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，则动点</a:t>
            </a:r>
            <a:r>
              <a:rPr lang="en-US" altLang="zh-CN" sz="175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Q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的轨迹长度为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     </a:t>
            </a:r>
            <a:r>
              <a:rPr lang="zh-CN" altLang="zh-CN" sz="175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）</a:t>
            </a:r>
            <a:endParaRPr lang="zh-CN" altLang="zh-CN" sz="17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endParaRPr lang="zh-CN" altLang="en-US" sz="1750"/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endParaRPr lang="zh-CN" altLang="en-US"/>
          </a:p>
        </p:txBody>
      </p:sp>
      <p:sp>
        <p:nvSpPr>
          <p:cNvPr id="28" name="TextBox 19"/>
          <p:cNvSpPr txBox="1"/>
          <p:nvPr/>
        </p:nvSpPr>
        <p:spPr>
          <a:xfrm>
            <a:off x="4681220" y="3007360"/>
            <a:ext cx="605790" cy="5022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defTabSz="1219200"/>
            <a:r>
              <a:rPr lang="zh-CN" altLang="en-US" sz="3375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3375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Shape 4"/>
          <p:cNvSpPr/>
          <p:nvPr/>
        </p:nvSpPr>
        <p:spPr>
          <a:xfrm>
            <a:off x="2997200" y="414655"/>
            <a:ext cx="455930" cy="33909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01</a:t>
            </a:r>
            <a:endParaRPr lang="en-US" dirty="0"/>
          </a:p>
          <a:p>
            <a:endParaRPr lang="en-US" altLang="zh-CN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987425" y="3094355"/>
          <a:ext cx="492061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文档" r:id="rId1" imgW="7188835" imgH="1231265" progId="Word.Document.12">
                  <p:embed/>
                </p:oleObj>
              </mc:Choice>
              <mc:Fallback>
                <p:oleObj name="文档" r:id="rId1" imgW="7188835" imgH="1231265" progId="Word.Document.12">
                  <p:embed/>
                  <p:pic>
                    <p:nvPicPr>
                      <p:cNvPr id="0" name="图片 665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87425" y="3094355"/>
                        <a:ext cx="4920615" cy="70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591" name="Picture 31" descr="T13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1092200"/>
            <a:ext cx="1694815" cy="196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直接连接符 11"/>
          <p:cNvCxnSpPr/>
          <p:nvPr/>
        </p:nvCxnSpPr>
        <p:spPr>
          <a:xfrm flipV="1">
            <a:off x="6656070" y="1349375"/>
            <a:ext cx="1099820" cy="176530"/>
          </a:xfrm>
          <a:prstGeom prst="line">
            <a:avLst/>
          </a:prstGeom>
          <a:ln w="9525" cap="flat" cmpd="sng" algn="ctr">
            <a:solidFill>
              <a:prstClr val="black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664325" y="1536065"/>
            <a:ext cx="800100" cy="771525"/>
          </a:xfrm>
          <a:prstGeom prst="line">
            <a:avLst/>
          </a:prstGeom>
          <a:ln w="9525" cap="flat" cmpd="sng" algn="ctr">
            <a:solidFill>
              <a:prstClr val="black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6967855" y="1319530"/>
            <a:ext cx="496570" cy="2165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6656070" y="1324610"/>
            <a:ext cx="301625" cy="56515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6652895" y="1555750"/>
            <a:ext cx="811530" cy="3295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6353810" y="1751330"/>
            <a:ext cx="234315" cy="1841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endParaRPr lang="en-US" altLang="zh-CN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5808345" y="2840355"/>
          <a:ext cx="3049270" cy="763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1" name="文档" r:id="rId4" imgW="3562350" imgH="857250" progId="Word.Document.12">
                  <p:embed/>
                </p:oleObj>
              </mc:Choice>
              <mc:Fallback>
                <p:oleObj name="文档" r:id="rId4" imgW="3562350" imgH="857250" progId="Word.Document.12">
                  <p:embed/>
                  <p:pic>
                    <p:nvPicPr>
                      <p:cNvPr id="0" name="图片 1792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08345" y="2840355"/>
                        <a:ext cx="3049270" cy="763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/>
        </p:nvGraphicFramePr>
        <p:xfrm>
          <a:off x="7393940" y="2874646"/>
          <a:ext cx="2209800" cy="1024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" name="文档" r:id="rId6" imgW="2581275" imgH="1257300" progId="Word.Document.12">
                  <p:embed/>
                </p:oleObj>
              </mc:Choice>
              <mc:Fallback>
                <p:oleObj name="文档" r:id="rId6" imgW="2581275" imgH="1257300" progId="Word.Document.12">
                  <p:embed/>
                  <p:pic>
                    <p:nvPicPr>
                      <p:cNvPr id="0" name="图片 17921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93940" y="2874646"/>
                        <a:ext cx="2209800" cy="1024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对象 26"/>
          <p:cNvGraphicFramePr>
            <a:graphicFrameLocks noChangeAspect="1"/>
          </p:cNvGraphicFramePr>
          <p:nvPr/>
        </p:nvGraphicFramePr>
        <p:xfrm>
          <a:off x="5799138" y="3464243"/>
          <a:ext cx="2592705" cy="582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" name="文档" r:id="rId8" imgW="3028950" imgH="714375" progId="Word.Document.12">
                  <p:embed/>
                </p:oleObj>
              </mc:Choice>
              <mc:Fallback>
                <p:oleObj name="文档" r:id="rId8" imgW="3028950" imgH="714375" progId="Word.Document.12">
                  <p:embed/>
                  <p:pic>
                    <p:nvPicPr>
                      <p:cNvPr id="0" name="图片 1792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99138" y="3464243"/>
                        <a:ext cx="2592705" cy="582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直接连接符 14"/>
          <p:cNvCxnSpPr/>
          <p:nvPr/>
        </p:nvCxnSpPr>
        <p:spPr>
          <a:xfrm>
            <a:off x="5643880" y="3100070"/>
            <a:ext cx="0" cy="86868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5638800" y="3968750"/>
            <a:ext cx="305308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643880" y="3100070"/>
            <a:ext cx="3048000" cy="508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8691880" y="3100070"/>
            <a:ext cx="5080" cy="86868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82915" y="1753870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0" imgW="482600" imgH="482600" progId="Package">
                  <p:embed/>
                </p:oleObj>
              </mc:Choice>
              <mc:Fallback>
                <p:oleObj name="" r:id="rId10" imgW="482600" imgH="482600" progId="Package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082915" y="1753870"/>
                        <a:ext cx="482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3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144510" y="4074160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12" imgW="482600" imgH="482600" progId="Package">
                  <p:embed/>
                </p:oleObj>
              </mc:Choice>
              <mc:Fallback>
                <p:oleObj name="" r:id="rId12" imgW="482600" imgH="482600" progId="Package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144510" y="4074160"/>
                        <a:ext cx="482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85653" y="414350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6" name="Text 3"/>
          <p:cNvSpPr/>
          <p:nvPr/>
        </p:nvSpPr>
        <p:spPr>
          <a:xfrm>
            <a:off x="1259814" y="2724187"/>
            <a:ext cx="1078260" cy="10782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思源黑体" pitchFamily="34" charset="0"/>
                <a:ea typeface="思源黑体" pitchFamily="34" charset="-122"/>
                <a:cs typeface="思源黑体" pitchFamily="34" charset="-120"/>
              </a:rPr>
              <a:t> </a:t>
            </a:r>
            <a:endParaRPr lang="en-US" sz="1460" dirty="0"/>
          </a:p>
        </p:txBody>
      </p:sp>
      <p:sp>
        <p:nvSpPr>
          <p:cNvPr id="8" name="Text 4"/>
          <p:cNvSpPr/>
          <p:nvPr/>
        </p:nvSpPr>
        <p:spPr>
          <a:xfrm rot="10800000">
            <a:off x="2890829" y="1534729"/>
            <a:ext cx="1078260" cy="10782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思源黑体" pitchFamily="34" charset="0"/>
                <a:ea typeface="思源黑体" pitchFamily="34" charset="-122"/>
                <a:cs typeface="思源黑体" pitchFamily="34" charset="-120"/>
              </a:rPr>
              <a:t> </a:t>
            </a:r>
            <a:endParaRPr lang="en-US" sz="1460" dirty="0"/>
          </a:p>
        </p:txBody>
      </p:sp>
      <p:sp>
        <p:nvSpPr>
          <p:cNvPr id="22" name="文本框 21"/>
          <p:cNvSpPr txBox="1"/>
          <p:nvPr/>
        </p:nvSpPr>
        <p:spPr>
          <a:xfrm>
            <a:off x="1012190" y="2780030"/>
            <a:ext cx="5344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228215" y="1527810"/>
            <a:ext cx="4588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1.</a:t>
            </a:r>
            <a:r>
              <a:rPr lang="zh-CN" altLang="en-US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明确几何约束条件</a:t>
            </a:r>
            <a:endParaRPr lang="zh-CN" altLang="en-US" b="1" kern="100" dirty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12190" y="1534795"/>
            <a:ext cx="1146175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核心步骤：</a:t>
            </a:r>
            <a:endParaRPr lang="zh-CN" altLang="zh-CN" b="1" kern="100" dirty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45995" y="2127250"/>
            <a:ext cx="4588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en-US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推导轨迹形状：</a:t>
            </a:r>
            <a:endParaRPr lang="en-US" altLang="zh-CN" b="1" kern="100" dirty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75840" y="3332480"/>
            <a:ext cx="4588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3.计算轨迹长度</a:t>
            </a:r>
            <a:endParaRPr lang="zh-CN" altLang="zh-CN" b="1" kern="100" dirty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45995" y="2127885"/>
            <a:ext cx="45885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                              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动点轨迹的判断一般根据线面平行、线面垂直的判定定理和性质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定理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，结合圆或圆锥曲线的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定义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推断出动点的轨迹.</a:t>
            </a:r>
            <a:endParaRPr lang="en-US" altLang="zh-CN" b="1" kern="100" dirty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4" grpId="0"/>
      <p:bldP spid="4" grpId="1"/>
      <p:bldP spid="5" grpId="0"/>
      <p:bldP spid="5" grpId="1"/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02</a:t>
            </a: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7" name="Text 4"/>
          <p:cNvSpPr/>
          <p:nvPr/>
        </p:nvSpPr>
        <p:spPr>
          <a:xfrm>
            <a:off x="4363197" y="2213714"/>
            <a:ext cx="472379" cy="47429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Text 7"/>
          <p:cNvSpPr/>
          <p:nvPr/>
        </p:nvSpPr>
        <p:spPr>
          <a:xfrm>
            <a:off x="1143084" y="514265"/>
            <a:ext cx="6857740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（翻折模型·轨迹长度）</a:t>
            </a:r>
            <a:endParaRPr lang="en-US" sz="1460" dirty="0"/>
          </a:p>
        </p:txBody>
      </p:sp>
      <p:sp>
        <p:nvSpPr>
          <p:cNvPr id="12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3" name="Shape 4"/>
          <p:cNvSpPr/>
          <p:nvPr/>
        </p:nvSpPr>
        <p:spPr>
          <a:xfrm>
            <a:off x="3063875" y="574675"/>
            <a:ext cx="455930" cy="33909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02</a:t>
            </a:r>
            <a:endParaRPr lang="en-US" dirty="0"/>
          </a:p>
          <a:p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963295" y="1123315"/>
            <a:ext cx="6843395" cy="1614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例2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在矩形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ABCD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中，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E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是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AB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的中点，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AD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AB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＝</a:t>
            </a:r>
            <a:r>
              <a:rPr lang="en-US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2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，将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△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ADE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沿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DE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折起得到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△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</a:t>
            </a:r>
            <a:r>
              <a:rPr lang="en-US" altLang="zh-CN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′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DE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，设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</a:t>
            </a:r>
            <a:r>
              <a:rPr lang="en-US" altLang="zh-CN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′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C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的中点为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M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，若将</a:t>
            </a:r>
            <a:r>
              <a:rPr lang="en-US" altLang="zh-CN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△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ADE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沿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DE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翻折</a:t>
            </a:r>
            <a:r>
              <a:rPr lang="en-US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90°</a:t>
            </a:r>
            <a:r>
              <a:rPr lang="zh-CN" altLang="zh-CN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，则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在此过程中动点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M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形成的轨迹长度为</a:t>
            </a:r>
            <a:r>
              <a:rPr lang="en-US" altLang="zh-CN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______.</a:t>
            </a:r>
            <a:endParaRPr lang="zh-CN" altLang="zh-CN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endParaRPr lang="zh-CN" altLang="en-US"/>
          </a:p>
        </p:txBody>
      </p:sp>
      <p:pic>
        <p:nvPicPr>
          <p:cNvPr id="133171" name="Picture 51" descr="T128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10" y="2582545"/>
            <a:ext cx="2437130" cy="136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3538855" y="2613660"/>
                <a:ext cx="4741545" cy="44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zh-CN" sz="1600" b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动点</a:t>
                </a:r>
                <a:r>
                  <a:rPr lang="en-US" altLang="zh-CN" sz="1600" b="1" i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M</a:t>
                </a:r>
                <a:r>
                  <a:rPr lang="zh-CN" altLang="zh-CN" sz="1600" b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形成的轨迹</a:t>
                </a:r>
                <a:r>
                  <a:rPr lang="en-US" altLang="zh-CN" sz="1600" b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:</a:t>
                </a:r>
                <a:r>
                  <a:rPr lang="zh-CN" altLang="zh-CN" sz="1600" b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以</a:t>
                </a:r>
                <a:r>
                  <a:rPr lang="en-US" altLang="zh-CN" sz="1600" b="1" i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N</a:t>
                </a:r>
                <a:r>
                  <a:rPr lang="zh-CN" altLang="zh-CN" sz="1600" b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为圆心，</a:t>
                </a:r>
                <a:r>
                  <a:rPr lang="en-US" altLang="zh-CN" sz="1600" b="1" i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MN</a:t>
                </a:r>
                <a:r>
                  <a:rPr lang="zh-CN" altLang="zh-CN" sz="1600" b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为半径的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sz="1600" b="1" kern="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Times New Roman" panose="02020603050405020304" pitchFamily="18" charset="0"/>
                            <a:sym typeface="+mn-ea"/>
                          </a:rPr>
                        </m:ctrlPr>
                      </m:fPr>
                      <m:num>
                        <m:r>
                          <a:rPr lang="zh-CN" altLang="zh-CN" sz="1600" b="1" kern="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Times New Roman" panose="02020603050405020304" pitchFamily="18" charset="0"/>
                            <a:sym typeface="+mn-ea"/>
                          </a:rPr>
                          <m:t>𝟏</m:t>
                        </m:r>
                      </m:num>
                      <m:den>
                        <m:r>
                          <a:rPr lang="zh-CN" altLang="zh-CN" sz="1600" b="1" kern="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Times New Roman" panose="02020603050405020304" pitchFamily="18" charset="0"/>
                            <a:sym typeface="+mn-ea"/>
                          </a:rPr>
                          <m:t>𝟒</m:t>
                        </m:r>
                      </m:den>
                    </m:f>
                  </m:oMath>
                </a14:m>
                <a:r>
                  <a:rPr lang="zh-CN" altLang="zh-CN" sz="1600" b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圆弧</a:t>
                </a:r>
                <a:r>
                  <a:rPr lang="en-US" altLang="zh-CN" sz="1600" b="1" kern="100" dirty="0">
                    <a:solidFill>
                      <a:srgbClr val="FF0000"/>
                    </a:solidFill>
                    <a:latin typeface="Cambria Math" panose="02040503050406030204" charset="0"/>
                    <a:ea typeface="方正中等线简体" panose="03000509000000000000" pitchFamily="65" charset="-122"/>
                    <a:cs typeface="Cambria Math" panose="02040503050406030204" charset="0"/>
                    <a:sym typeface="+mn-ea"/>
                  </a:rPr>
                  <a:t>.</a:t>
                </a:r>
                <a:endParaRPr lang="en-US" altLang="zh-CN" sz="1600" b="1" kern="100" dirty="0">
                  <a:solidFill>
                    <a:srgbClr val="FF0000"/>
                  </a:solidFill>
                  <a:latin typeface="Cambria Math" panose="02040503050406030204" charset="0"/>
                  <a:ea typeface="方正中等线简体" panose="03000509000000000000" pitchFamily="65" charset="-122"/>
                  <a:cs typeface="Cambria Math" panose="02040503050406030204" charset="0"/>
                  <a:sym typeface="+mn-ea"/>
                </a:endParaRPr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855" y="2613660"/>
                <a:ext cx="4741545" cy="44005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3524885" y="3093085"/>
                <a:ext cx="1110615" cy="44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 xmlns:m="http://schemas.openxmlformats.org/officeDocument/2006/math">
                    <m:r>
                      <a:rPr lang="en-US" altLang="zh-CN" sz="1600" i="1" kern="100" dirty="0">
                        <a:solidFill>
                          <a:schemeClr val="tx1"/>
                        </a:solidFill>
                        <a:latin typeface="Cambria Math" panose="02040503050406030204" charset="0"/>
                        <a:ea typeface="方正中等线简体" panose="03000509000000000000" pitchFamily="65" charset="-122"/>
                        <a:cs typeface="Cambria Math" panose="02040503050406030204" charset="0"/>
                        <a:sym typeface="+mn-ea"/>
                      </a:rPr>
                      <m:t>∵</m:t>
                    </m:r>
                  </m:oMath>
                </a14:m>
                <a:r>
                  <a:rPr lang="en-US" altLang="zh-CN" sz="1600" i="1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MN=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600" i="1" kern="100" dirty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1600" i="1" kern="100" dirty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1</m:t>
                        </m:r>
                      </m:num>
                      <m:den>
                        <m:r>
                          <a:rPr lang="en-US" altLang="zh-CN" sz="1600" i="1" kern="100" dirty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1600" i="1" kern="1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PQ</a:t>
                </a:r>
                <a:endParaRPr lang="en-US" altLang="zh-CN" sz="1600" i="1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方正中等线简体" panose="03000509000000000000" pitchFamily="65" charset="-122"/>
                  <a:cs typeface="Courier New" panose="02070309020205020404" pitchFamily="49" charset="0"/>
                  <a:sym typeface="+mn-ea"/>
                </a:endParaRPr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885" y="3093085"/>
                <a:ext cx="1110615" cy="4400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/>
              <p:cNvSpPr txBox="1"/>
              <p:nvPr/>
            </p:nvSpPr>
            <p:spPr>
              <a:xfrm>
                <a:off x="3567430" y="3638550"/>
                <a:ext cx="3416300" cy="44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>
                  <a:buClrTx/>
                  <a:buSzTx/>
                  <a:buFontTx/>
                </a:pPr>
                <a14:m>
                  <m:oMath xmlns:m="http://schemas.openxmlformats.org/officeDocument/2006/math">
                    <m:r>
                      <a:rPr lang="en-US" altLang="zh-CN" sz="1600" i="1" kern="100" dirty="0">
                        <a:latin typeface="Cambria Math" panose="02040503050406030204" charset="0"/>
                        <a:ea typeface="方正中等线简体" panose="03000509000000000000" pitchFamily="65" charset="-122"/>
                        <a:cs typeface="Cambria Math" panose="02040503050406030204" charset="0"/>
                        <a:sym typeface="+mn-ea"/>
                      </a:rPr>
                      <m:t>∴</m:t>
                    </m:r>
                  </m:oMath>
                </a14:m>
                <a:r>
                  <a:rPr lang="zh-CN" altLang="zh-CN" sz="1600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动点</a:t>
                </a:r>
                <a:r>
                  <a:rPr lang="en-US" altLang="zh-CN" sz="1600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M</a:t>
                </a:r>
                <a:r>
                  <a:rPr lang="zh-CN" altLang="zh-CN" sz="1600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形成的</a:t>
                </a:r>
                <a:r>
                  <a:rPr lang="zh-CN" altLang="zh-CN" sz="1600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轨迹长度</a:t>
                </a:r>
                <a:r>
                  <a:rPr lang="en-US" altLang="zh-CN" sz="1600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600" i="1" kern="100" dirty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1600" i="1" kern="100" dirty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1</m:t>
                        </m:r>
                      </m:num>
                      <m:den>
                        <m:r>
                          <a:rPr lang="en-US" altLang="zh-CN" sz="1600" i="1" kern="100" dirty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4</m:t>
                        </m:r>
                      </m:den>
                    </m:f>
                    <m:r>
                      <a:rPr lang="en-US" altLang="zh-CN" sz="1600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  <a:sym typeface="+mn-ea"/>
                      </a:rPr>
                      <m:t>(</m:t>
                    </m:r>
                    <m:r>
                      <a:rPr lang="en-US" altLang="zh-CN" sz="1600" i="1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Courier New" panose="02070309020205020404" pitchFamily="49" charset="0"/>
                        <a:sym typeface="+mn-ea"/>
                      </a:rPr>
                      <m:t>2</m:t>
                    </m:r>
                    <m:r>
                      <m:rPr>
                        <m:sty m:val="p"/>
                      </m:rPr>
                      <a:rPr lang="en-US" altLang="zh-CN" sz="1600" i="1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Courier New" panose="02070309020205020404" pitchFamily="49" charset="0"/>
                        <a:sym typeface="+mn-ea"/>
                      </a:rPr>
                      <m:t>π</m:t>
                    </m:r>
                    <m:r>
                      <a:rPr lang="en-US" altLang="zh-CN" sz="1600" i="1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Courier New" panose="02070309020205020404" pitchFamily="49" charset="0"/>
                        <a:sym typeface="+mn-ea"/>
                      </a:rPr>
                      <m:t>∙</m:t>
                    </m:r>
                    <m:r>
                      <a:rPr lang="en-US" altLang="zh-CN" sz="1600" i="1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Courier New" panose="02070309020205020404" pitchFamily="49" charset="0"/>
                        <a:sym typeface="+mn-ea"/>
                      </a:rPr>
                      <m:t>𝑀𝑁</m:t>
                    </m:r>
                    <m:r>
                      <a:rPr lang="zh-CN" altLang="zh-CN" sz="1600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  <a:sym typeface="+mn-ea"/>
                      </a:rPr>
                      <m:t>)</m:t>
                    </m:r>
                  </m:oMath>
                </a14:m>
                <a:endParaRPr lang="en-US" altLang="zh-CN" sz="1600" kern="100" dirty="0">
                  <a:latin typeface="Times New Roman" panose="02020603050405020304" pitchFamily="18" charset="0"/>
                  <a:ea typeface="方正中等线简体" panose="03000509000000000000" pitchFamily="65" charset="-122"/>
                  <a:cs typeface="Times New Roman" panose="02020603050405020304" pitchFamily="18" charset="0"/>
                  <a:sym typeface="+mn-ea"/>
                </a:endParaRPr>
              </a:p>
            </p:txBody>
          </p:sp>
        </mc:Choice>
        <mc:Fallback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430" y="3638550"/>
                <a:ext cx="3416300" cy="4400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/>
              <p:cNvSpPr txBox="1"/>
              <p:nvPr/>
            </p:nvSpPr>
            <p:spPr>
              <a:xfrm>
                <a:off x="4441190" y="3086100"/>
                <a:ext cx="1123950" cy="44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1600" i="1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600" i="1" kern="100" dirty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1600" i="1" kern="100" dirty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1</m:t>
                        </m:r>
                      </m:num>
                      <m:den>
                        <m:r>
                          <a:rPr lang="en-US" altLang="zh-CN" sz="1600" i="1" kern="100" dirty="0">
                            <a:solidFill>
                              <a:schemeClr val="tx1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lang="zh-CN" altLang="zh-CN" sz="16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(</a:t>
                </a:r>
                <a:r>
                  <a:rPr lang="en-US" altLang="zh-CN" sz="16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600" i="1" kern="1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Courier New" panose="02070309020205020404" pitchFamily="49" charset="0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1600" i="1" kern="1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Courier New" panose="02070309020205020404" pitchFamily="49" charset="0"/>
                            <a:sym typeface="+mn-ea"/>
                          </a:rPr>
                          <m:t>1</m:t>
                        </m:r>
                      </m:num>
                      <m:den>
                        <m:r>
                          <a:rPr lang="en-US" altLang="zh-CN" sz="1600" i="1" kern="1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Courier New" panose="02070309020205020404" pitchFamily="49" charset="0"/>
                            <a:sym typeface="+mn-ea"/>
                          </a:rPr>
                          <m:t>2</m:t>
                        </m:r>
                      </m:den>
                    </m:f>
                    <m:r>
                      <a:rPr lang="en-US" altLang="zh-CN" sz="1600" i="1" kern="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Courier New" panose="02070309020205020404" pitchFamily="49" charset="0"/>
                        <a:sym typeface="+mn-ea"/>
                      </a:rPr>
                      <m:t>𝐷𝐸</m:t>
                    </m:r>
                    <m:r>
                      <a:rPr lang="en-US" altLang="zh-CN" sz="1600" i="1" kern="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Courier New" panose="02070309020205020404" pitchFamily="49" charset="0"/>
                        <a:sym typeface="+mn-ea"/>
                      </a:rPr>
                      <m:t> </m:t>
                    </m:r>
                    <m:r>
                      <a:rPr lang="zh-CN" altLang="zh-CN" sz="16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  <a:sym typeface="+mn-ea"/>
                      </a:rPr>
                      <m:t>)</m:t>
                    </m:r>
                  </m:oMath>
                </a14:m>
                <a:endParaRPr lang="en-US" altLang="zh-CN" sz="1600" i="1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方正中等线简体" panose="03000509000000000000" pitchFamily="65" charset="-122"/>
                  <a:cs typeface="Courier New" panose="02070309020205020404" pitchFamily="49" charset="0"/>
                  <a:sym typeface="+mn-ea"/>
                </a:endParaRPr>
              </a:p>
            </p:txBody>
          </p:sp>
        </mc:Choice>
        <mc:Fallback>
          <p:sp>
            <p:nvSpPr>
              <p:cNvPr id="22" name="文本框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190" y="3086100"/>
                <a:ext cx="1123950" cy="44005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本框 22"/>
              <p:cNvSpPr txBox="1"/>
              <p:nvPr/>
            </p:nvSpPr>
            <p:spPr>
              <a:xfrm>
                <a:off x="5247005" y="3045460"/>
                <a:ext cx="1555750" cy="476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  <a:sym typeface="+mn-ea"/>
                        </a:rPr>
                        <m:t>=</m:t>
                      </m:r>
                      <m:f>
                        <m:fPr>
                          <m:ctrlPr>
                            <a:rPr lang="en-US" altLang="zh-CN" sz="1200" i="1" kern="100" dirty="0">
                              <a:solidFill>
                                <a:schemeClr val="tx1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</m:ctrlPr>
                        </m:fPr>
                        <m:num>
                          <m:r>
                            <a:rPr lang="en-US" altLang="zh-CN" sz="1200" i="1" kern="100" dirty="0">
                              <a:solidFill>
                                <a:schemeClr val="tx1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i="1" kern="100" dirty="0">
                              <a:solidFill>
                                <a:schemeClr val="tx1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2</m:t>
                          </m:r>
                        </m:den>
                      </m:f>
                      <m:r>
                        <a:rPr lang="zh-CN" altLang="zh-CN" sz="12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  <a:sym typeface="+mn-ea"/>
                        </a:rPr>
                        <m:t>(</m:t>
                      </m:r>
                      <m:f>
                        <m:fPr>
                          <m:ctrlPr>
                            <a:rPr lang="en-US" altLang="zh-CN" sz="1200" i="1" kern="1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Times New Roman" panose="02020603050405020304" pitchFamily="18" charset="0"/>
                              <a:ea typeface="方正中等线简体" panose="03000509000000000000" pitchFamily="65" charset="-122"/>
                              <a:cs typeface="Courier New" panose="02070309020205020404" pitchFamily="49" charset="0"/>
                              <a:sym typeface="+mn-ea"/>
                            </a:rPr>
                          </m:ctrlPr>
                        </m:fPr>
                        <m:num>
                          <m:r>
                            <a:rPr lang="en-US" altLang="zh-CN" sz="1200" i="1" kern="1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Times New Roman" panose="02020603050405020304" pitchFamily="18" charset="0"/>
                              <a:ea typeface="方正中等线简体" panose="03000509000000000000" pitchFamily="65" charset="-122"/>
                              <a:cs typeface="Courier New" panose="02070309020205020404" pitchFamily="49" charset="0"/>
                              <a:sym typeface="+mn-ea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i="1" kern="1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Times New Roman" panose="02020603050405020304" pitchFamily="18" charset="0"/>
                              <a:ea typeface="方正中等线简体" panose="03000509000000000000" pitchFamily="65" charset="-122"/>
                              <a:cs typeface="Courier New" panose="02070309020205020404" pitchFamily="49" charset="0"/>
                              <a:sym typeface="+mn-ea"/>
                            </a:rPr>
                            <m:t>2</m:t>
                          </m:r>
                        </m:den>
                      </m:f>
                      <m:r>
                        <a:rPr lang="en-US" altLang="zh-CN" sz="1200" i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  <a:sym typeface="+mn-ea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altLang="zh-CN" sz="1200" i="1" kern="1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Times New Roman" panose="02020603050405020304" pitchFamily="18" charset="0"/>
                              <a:ea typeface="方正中等线简体" panose="03000509000000000000" pitchFamily="65" charset="-122"/>
                              <a:cs typeface="Courier New" panose="02070309020205020404" pitchFamily="49" charset="0"/>
                              <a:sym typeface="+mn-ea"/>
                            </a:rPr>
                          </m:ctrlPr>
                        </m:radPr>
                        <m:deg/>
                        <m:e>
                          <m:r>
                            <a:rPr lang="en-US" altLang="zh-CN" sz="1200" i="1" kern="1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Times New Roman" panose="02020603050405020304" pitchFamily="18" charset="0"/>
                              <a:ea typeface="方正中等线简体" panose="03000509000000000000" pitchFamily="65" charset="-122"/>
                              <a:cs typeface="Courier New" panose="02070309020205020404" pitchFamily="49" charset="0"/>
                              <a:sym typeface="+mn-ea"/>
                            </a:rPr>
                            <m:t>2</m:t>
                          </m:r>
                        </m:e>
                      </m:rad>
                      <m:r>
                        <a:rPr lang="en-US" altLang="zh-CN" sz="1200" i="1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  <a:sym typeface="+mn-ea"/>
                        </a:rPr>
                        <m:t>)=</m:t>
                      </m:r>
                      <m:f>
                        <m:fPr>
                          <m:ctrlPr>
                            <a:rPr lang="en-US" altLang="zh-CN" sz="1200" i="1" kern="100" dirty="0">
                              <a:solidFill>
                                <a:schemeClr val="tx1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12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charset="0"/>
                                  <a:ea typeface="方正中等线简体" panose="03000509000000000000" pitchFamily="65" charset="-122"/>
                                  <a:cs typeface="Cambria Math" panose="02040503050406030204" charset="0"/>
                                  <a:sym typeface="+mn-ea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2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charset="0"/>
                                  <a:ea typeface="方正中等线简体" panose="03000509000000000000" pitchFamily="65" charset="-122"/>
                                  <a:cs typeface="Cambria Math" panose="02040503050406030204" charset="0"/>
                                  <a:sym typeface="+mn-ea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altLang="zh-CN" sz="1200" i="1" kern="100" dirty="0">
                              <a:solidFill>
                                <a:schemeClr val="tx1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4</m:t>
                          </m:r>
                        </m:den>
                      </m:f>
                      <m:r>
                        <a:rPr lang="en-US" altLang="zh-CN" sz="1200" i="1" kern="100" dirty="0">
                          <a:solidFill>
                            <a:schemeClr val="tx1"/>
                          </a:solidFill>
                          <a:latin typeface="Cambria Math" panose="02040503050406030204" charset="0"/>
                          <a:ea typeface="方正中等线简体" panose="03000509000000000000" pitchFamily="65" charset="-122"/>
                          <a:cs typeface="Cambria Math" panose="02040503050406030204" charset="0"/>
                          <a:sym typeface="+mn-ea"/>
                        </a:rPr>
                        <m:t>.</m:t>
                      </m:r>
                    </m:oMath>
                  </m:oMathPara>
                </a14:m>
                <a:endParaRPr lang="en-US" altLang="zh-CN" sz="1200" i="1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方正中等线简体" panose="03000509000000000000" pitchFamily="65" charset="-122"/>
                  <a:cs typeface="Courier New" panose="02070309020205020404" pitchFamily="49" charset="0"/>
                  <a:sym typeface="+mn-ea"/>
                </a:endParaRPr>
              </a:p>
            </p:txBody>
          </p:sp>
        </mc:Choice>
        <mc:Fallback>
          <p:sp>
            <p:nvSpPr>
              <p:cNvPr id="23" name="文本框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005" y="3045460"/>
                <a:ext cx="1555750" cy="47688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文本框 23"/>
              <p:cNvSpPr txBox="1"/>
              <p:nvPr/>
            </p:nvSpPr>
            <p:spPr>
              <a:xfrm>
                <a:off x="6736080" y="3602990"/>
                <a:ext cx="810260" cy="481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>
                  <a:buClrTx/>
                  <a:buSzTx/>
                  <a:buFontTx/>
                </a:pPr>
                <a14:m>
                  <m:oMath xmlns:m="http://schemas.openxmlformats.org/officeDocument/2006/math">
                    <m:r>
                      <a:rPr lang="en-US" altLang="zh-CN" sz="1600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  <a:sym typeface="+mn-ea"/>
                      </a:rPr>
                      <m:t>=</m:t>
                    </m:r>
                    <m:f>
                      <m:fPr>
                        <m:ctrlPr>
                          <a:rPr lang="en-US" altLang="zh-CN" sz="1600" i="1" kern="100" dirty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CN" sz="1600" i="1" kern="100" dirty="0">
                                <a:solidFill>
                                  <a:srgbClr val="FF0000"/>
                                </a:solidFill>
                                <a:latin typeface="Cambria Math" panose="02040503050406030204" charset="0"/>
                                <a:ea typeface="方正中等线简体" panose="03000509000000000000" pitchFamily="65" charset="-122"/>
                                <a:cs typeface="Cambria Math" panose="02040503050406030204" charset="0"/>
                                <a:sym typeface="+mn-ea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sz="1600" i="1" kern="100" dirty="0">
                                <a:solidFill>
                                  <a:srgbClr val="FF0000"/>
                                </a:solidFill>
                                <a:latin typeface="Cambria Math" panose="02040503050406030204" charset="0"/>
                                <a:ea typeface="方正中等线简体" panose="03000509000000000000" pitchFamily="65" charset="-122"/>
                                <a:cs typeface="Cambria Math" panose="02040503050406030204" charset="0"/>
                                <a:sym typeface="+mn-ea"/>
                              </a:rPr>
                              <m:t>2</m:t>
                            </m:r>
                          </m:e>
                        </m:rad>
                        <m:r>
                          <a:rPr lang="en-US" altLang="zh-CN" sz="1600" i="1" kern="100" dirty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𝜋</m:t>
                        </m:r>
                      </m:num>
                      <m:den>
                        <m:r>
                          <a:rPr lang="en-US" altLang="zh-CN" sz="1600" i="1" kern="100" dirty="0">
                            <a:solidFill>
                              <a:srgbClr val="FF0000"/>
                            </a:solidFill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altLang="zh-CN" sz="1600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.</a:t>
                </a:r>
                <a:endParaRPr lang="en-US" altLang="zh-CN" sz="1600" kern="100" dirty="0">
                  <a:latin typeface="Times New Roman" panose="02020603050405020304" pitchFamily="18" charset="0"/>
                  <a:ea typeface="方正中等线简体" panose="03000509000000000000" pitchFamily="65" charset="-122"/>
                  <a:cs typeface="Times New Roman" panose="02020603050405020304" pitchFamily="18" charset="0"/>
                  <a:sym typeface="+mn-ea"/>
                </a:endParaRPr>
              </a:p>
            </p:txBody>
          </p:sp>
        </mc:Choice>
        <mc:Fallback>
          <p:sp>
            <p:nvSpPr>
              <p:cNvPr id="24" name="文本框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080" y="3602990"/>
                <a:ext cx="810260" cy="4819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文本框 24"/>
              <p:cNvSpPr txBox="1"/>
              <p:nvPr/>
            </p:nvSpPr>
            <p:spPr>
              <a:xfrm>
                <a:off x="5670550" y="1919605"/>
                <a:ext cx="546735" cy="54546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1200" i="1" kern="100" dirty="0">
                                  <a:solidFill>
                                    <a:srgbClr val="FF0000"/>
                                  </a:solidFill>
                                  <a:latin typeface="Cambria Math" panose="02040503050406030204" charset="0"/>
                                  <a:ea typeface="方正中等线简体" panose="03000509000000000000" pitchFamily="65" charset="-122"/>
                                  <a:cs typeface="Cambria Math" panose="02040503050406030204" charset="0"/>
                                  <a:sym typeface="+mn-ea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1200" i="1" kern="100" dirty="0">
                                  <a:solidFill>
                                    <a:srgbClr val="FF0000"/>
                                  </a:solidFill>
                                  <a:latin typeface="Cambria Math" panose="02040503050406030204" charset="0"/>
                                  <a:ea typeface="方正中等线简体" panose="03000509000000000000" pitchFamily="65" charset="-122"/>
                                  <a:cs typeface="Cambria Math" panose="02040503050406030204" charset="0"/>
                                  <a:sym typeface="+mn-ea"/>
                                </a:rPr>
                                <m:t>2</m:t>
                              </m:r>
                            </m:e>
                          </m:rad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𝜋</m:t>
                          </m:r>
                        </m:num>
                        <m:den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zh-CN" altLang="en-US" sz="1200"/>
              </a:p>
            </p:txBody>
          </p:sp>
        </mc:Choice>
        <mc:Fallback>
          <p:sp>
            <p:nvSpPr>
              <p:cNvPr id="25" name="文本框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550" y="1919605"/>
                <a:ext cx="546735" cy="5454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接连接符 4"/>
          <p:cNvCxnSpPr/>
          <p:nvPr/>
        </p:nvCxnSpPr>
        <p:spPr>
          <a:xfrm>
            <a:off x="3499485" y="2543810"/>
            <a:ext cx="0" cy="50165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494405" y="3045460"/>
            <a:ext cx="4785995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3489325" y="2543810"/>
            <a:ext cx="4791075" cy="152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8269605" y="2543810"/>
            <a:ext cx="10795" cy="50165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3375" y="2543810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9" imgW="482600" imgH="482600" progId="Package">
                  <p:embed/>
                </p:oleObj>
              </mc:Choice>
              <mc:Fallback>
                <p:oleObj name="" r:id="rId9" imgW="482600" imgH="482600" progId="Package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3375" y="2543810"/>
                        <a:ext cx="482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3375" y="3823970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1" imgW="482600" imgH="482600" progId="Package">
                  <p:embed/>
                </p:oleObj>
              </mc:Choice>
              <mc:Fallback>
                <p:oleObj name="" r:id="rId11" imgW="482600" imgH="482600" progId="Package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3375" y="3823970"/>
                        <a:ext cx="482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7175" y="3120390"/>
          <a:ext cx="558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" r:id="rId13" imgW="558800" imgH="482600" progId="Package">
                  <p:embed/>
                </p:oleObj>
              </mc:Choice>
              <mc:Fallback>
                <p:oleObj name="" r:id="rId13" imgW="558800" imgH="482600" progId="Package">
                  <p:embed/>
                  <p:pic>
                    <p:nvPicPr>
                      <p:cNvPr id="0" name="图片 102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7175" y="3120390"/>
                        <a:ext cx="558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22" grpId="0"/>
      <p:bldP spid="22" grpId="1"/>
      <p:bldP spid="23" grpId="0"/>
      <p:bldP spid="23" grpId="1"/>
      <p:bldP spid="17" grpId="0"/>
      <p:bldP spid="17" grpId="1"/>
      <p:bldP spid="24" grpId="0"/>
      <p:bldP spid="24" grpId="1"/>
      <p:bldP spid="25" grpId="0"/>
      <p:bldP spid="2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78033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02</a:t>
            </a: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7" name="Text 4"/>
          <p:cNvSpPr/>
          <p:nvPr/>
        </p:nvSpPr>
        <p:spPr>
          <a:xfrm>
            <a:off x="4363197" y="2213714"/>
            <a:ext cx="472379" cy="47429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Text 7"/>
          <p:cNvSpPr/>
          <p:nvPr/>
        </p:nvSpPr>
        <p:spPr>
          <a:xfrm>
            <a:off x="1143084" y="514265"/>
            <a:ext cx="6857740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（翻折模型·轨迹长度）</a:t>
            </a:r>
            <a:endParaRPr lang="en-US" sz="1460" dirty="0"/>
          </a:p>
        </p:txBody>
      </p:sp>
      <p:sp>
        <p:nvSpPr>
          <p:cNvPr id="12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3" name="Shape 4"/>
          <p:cNvSpPr/>
          <p:nvPr/>
        </p:nvSpPr>
        <p:spPr>
          <a:xfrm>
            <a:off x="3063875" y="574675"/>
            <a:ext cx="455930" cy="33909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02</a:t>
            </a:r>
            <a:endParaRPr lang="en-US" dirty="0"/>
          </a:p>
          <a:p>
            <a:endParaRPr lang="en-US" altLang="zh-C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1223645" y="1162685"/>
                <a:ext cx="5135245" cy="169926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b="1" dirty="0">
                    <a:solidFill>
                      <a:srgbClr val="598557"/>
                    </a:solidFill>
                    <a:latin typeface="Helvetica" pitchFamily="34" charset="0"/>
                    <a:ea typeface="Helvetica" pitchFamily="34" charset="-122"/>
                    <a:cs typeface="Helvetica" pitchFamily="34" charset="-120"/>
                    <a:sym typeface="+mn-ea"/>
                  </a:rPr>
                  <a:t>跟踪训练2  </a:t>
                </a:r>
                <a:r>
                  <a:rPr lang="en-US" altLang="zh-CN" kern="100" dirty="0">
                    <a:latin typeface="Times New Roman" panose="02020603050405020304" pitchFamily="18" charset="0"/>
                    <a:ea typeface="楷体_GB2312" panose="02010609030101010101" pitchFamily="49" charset="-122"/>
                    <a:cs typeface="Courier New" panose="02070309020205020404" pitchFamily="49" charset="0"/>
                    <a:sym typeface="+mn-ea"/>
                  </a:rPr>
                  <a:t>(2024·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楷体_GB2312" panose="02010609030101010101" pitchFamily="49" charset="-122"/>
                    <a:cs typeface="Times New Roman" panose="02020603050405020304" pitchFamily="18" charset="0"/>
                    <a:sym typeface="+mn-ea"/>
                  </a:rPr>
                  <a:t>连云港模拟</a:t>
                </a:r>
                <a:r>
                  <a:rPr lang="en-US" altLang="zh-CN" kern="100" dirty="0">
                    <a:latin typeface="Times New Roman" panose="02020603050405020304" pitchFamily="18" charset="0"/>
                    <a:ea typeface="楷体_GB2312" panose="02010609030101010101" pitchFamily="49" charset="-122"/>
                    <a:cs typeface="Courier New" panose="02070309020205020404" pitchFamily="49" charset="0"/>
                    <a:sym typeface="+mn-ea"/>
                  </a:rPr>
                  <a:t>)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在矩形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ABCD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中，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</a:t>
                </a:r>
                <a:r>
                  <a:rPr lang="zh-CN" altLang="zh-CN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＝</a:t>
                </a:r>
                <a:r>
                  <a:rPr lang="en-US" altLang="zh-CN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</m:ctrlPr>
                      </m:radPr>
                      <m:deg/>
                      <m:e>
                        <m:r>
                          <a:rPr lang="en-US" altLang="zh-CN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zh-CN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 </a:t>
                </a:r>
                <a:r>
                  <a:rPr lang="zh-CN" altLang="zh-CN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AD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＝</a:t>
                </a:r>
                <a:r>
                  <a:rPr lang="en-US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，点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E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在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CD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上，现将</a:t>
                </a:r>
                <a:r>
                  <a:rPr lang="en-US" altLang="zh-CN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△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AED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沿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AE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折起，使平面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AED</a:t>
                </a:r>
                <a:r>
                  <a:rPr lang="en-US" altLang="zh-CN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⊥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平面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，当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E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从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运动到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时，求点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在平面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上的射影</a:t>
                </a:r>
                <a:r>
                  <a:rPr lang="en-US" altLang="zh-CN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K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的轨迹长度为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（</a:t>
                </a:r>
                <a:r>
                  <a:rPr lang="en-US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     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）</a:t>
                </a:r>
                <a:endParaRPr lang="zh-CN" altLang="en-US"/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endParaRPr lang="en-US" altLang="zh-CN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45" y="1162685"/>
                <a:ext cx="5135245" cy="1699260"/>
              </a:xfrm>
              <a:prstGeom prst="rect">
                <a:avLst/>
              </a:prstGeom>
              <a:blipFill rotWithShape="1">
                <a:blip r:embed="rId1"/>
                <a:stretch>
                  <a:fillRect b="-485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446530" y="3266440"/>
          <a:ext cx="5293995" cy="67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1" name="文档" r:id="rId2" imgW="6915150" imgH="1057275" progId="Word.Document.12">
                  <p:embed/>
                </p:oleObj>
              </mc:Choice>
              <mc:Fallback>
                <p:oleObj name="文档" r:id="rId2" imgW="6915150" imgH="1057275" progId="Word.Document.12">
                  <p:embed/>
                  <p:pic>
                    <p:nvPicPr>
                      <p:cNvPr id="0" name="图片 10245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46530" y="3266440"/>
                        <a:ext cx="5293995" cy="671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9"/>
          <p:cNvSpPr txBox="1"/>
          <p:nvPr/>
        </p:nvSpPr>
        <p:spPr>
          <a:xfrm>
            <a:off x="5272286" y="309194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169986" name="Picture 2" descr="T1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165" y="1350010"/>
            <a:ext cx="183896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本框 13"/>
          <p:cNvSpPr txBox="1"/>
          <p:nvPr/>
        </p:nvSpPr>
        <p:spPr>
          <a:xfrm>
            <a:off x="6398895" y="2673985"/>
            <a:ext cx="2512060" cy="583565"/>
          </a:xfrm>
          <a:prstGeom prst="rect">
            <a:avLst/>
          </a:prstGeom>
          <a:noFill/>
          <a:ln>
            <a:solidFill>
              <a:srgbClr val="FF0000">
                <a:alpha val="0"/>
              </a:srgbClr>
            </a:solidFill>
          </a:ln>
        </p:spPr>
        <p:txBody>
          <a:bodyPr wrap="square" rtlCol="0">
            <a:spAutoFit/>
          </a:bodyPr>
          <a:p>
            <a:r>
              <a:rPr lang="zh-CN" altLang="zh-CN" sz="1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射影</a:t>
            </a:r>
            <a:r>
              <a:rPr lang="en-US" altLang="zh-CN" sz="16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K</a:t>
            </a:r>
            <a:r>
              <a:rPr lang="zh-CN" altLang="zh-CN" sz="1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的轨迹</a:t>
            </a:r>
            <a:r>
              <a:rPr lang="en-US" altLang="zh-CN" sz="1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en-US" sz="1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以</a:t>
            </a:r>
            <a:r>
              <a:rPr lang="en-US" altLang="zh-CN" sz="1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AD</a:t>
            </a:r>
            <a:r>
              <a:rPr lang="en-US" altLang="zh-CN" sz="1600" b="1" kern="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´</a:t>
            </a:r>
            <a:r>
              <a:rPr lang="zh-CN" altLang="en-US" sz="1600" b="1" kern="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为直径的</a:t>
            </a:r>
            <a:r>
              <a:rPr lang="en-US" altLang="zh-CN" sz="1600" b="1" kern="1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zh-CN" altLang="en-US" sz="1600" b="1" kern="100" dirty="0">
                <a:solidFill>
                  <a:srgbClr val="FF0000"/>
                </a:solidFill>
                <a:latin typeface="Cambria Math" panose="02040503050406030204" charset="0"/>
                <a:ea typeface="宋体" panose="02010600030101010101" pitchFamily="2" charset="-122"/>
                <a:cs typeface="Cambria Math" panose="02040503050406030204" charset="0"/>
                <a:sym typeface="+mn-ea"/>
              </a:rPr>
              <a:t>圆弧</a:t>
            </a:r>
            <a:r>
              <a:rPr lang="en-US" altLang="zh-CN" sz="1600" b="1" kern="100" dirty="0">
                <a:solidFill>
                  <a:srgbClr val="FF0000"/>
                </a:solidFill>
                <a:latin typeface="Cambria Math" panose="02040503050406030204" charset="0"/>
                <a:ea typeface="宋体" panose="02010600030101010101" pitchFamily="2" charset="-122"/>
                <a:cs typeface="Cambria Math" panose="02040503050406030204" charset="0"/>
                <a:sym typeface="+mn-ea"/>
              </a:rPr>
              <a:t>.</a:t>
            </a:r>
            <a:endParaRPr lang="en-US" altLang="zh-CN" sz="1600" b="1" kern="100" dirty="0">
              <a:solidFill>
                <a:srgbClr val="FF0000"/>
              </a:solidFill>
              <a:latin typeface="Cambria Math" panose="02040503050406030204" charset="0"/>
              <a:ea typeface="宋体" panose="02010600030101010101" pitchFamily="2" charset="-122"/>
              <a:cs typeface="Cambria Math" panose="020405030504060302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438900" y="3366135"/>
            <a:ext cx="22688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1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射影</a:t>
            </a:r>
            <a:r>
              <a:rPr lang="en-US" altLang="zh-CN" sz="16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K</a:t>
            </a:r>
            <a:r>
              <a:rPr lang="zh-CN" altLang="zh-CN" sz="1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的轨迹长度</a:t>
            </a:r>
            <a:endParaRPr lang="zh-CN" altLang="zh-CN" sz="1600" kern="100" dirty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  <a:sym typeface="+mn-ea"/>
            </a:endParaRPr>
          </a:p>
          <a:p>
            <a:r>
              <a:rPr lang="zh-CN" altLang="zh-CN" sz="1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为</a:t>
            </a:r>
            <a:r>
              <a:rPr lang="en-US" altLang="zh-CN" sz="1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:</a:t>
            </a:r>
            <a:endParaRPr lang="en-US" altLang="zh-CN" sz="1600" i="1" kern="100" dirty="0">
              <a:latin typeface="Cambria Math" panose="02040503050406030204" charset="0"/>
              <a:ea typeface="方正中等线简体" panose="03000509000000000000" pitchFamily="65" charset="-122"/>
              <a:cs typeface="Cambria Math" panose="02040503050406030204" charset="0"/>
              <a:sym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/>
              <p:cNvSpPr txBox="1"/>
              <p:nvPr/>
            </p:nvSpPr>
            <p:spPr>
              <a:xfrm>
                <a:off x="7470775" y="3601085"/>
                <a:ext cx="539115" cy="402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i="1" kern="100" dirty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方正中等线简体" panose="03000509000000000000" pitchFamily="65" charset="-122"/>
                          <a:cs typeface="Cambria Math" panose="02040503050406030204" charset="0"/>
                          <a:sym typeface="+mn-ea"/>
                        </a:rPr>
                        <m:t>=</m:t>
                      </m:r>
                      <m:f>
                        <m:fPr>
                          <m:ctrlP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</m:ctrlPr>
                        </m:fPr>
                        <m:num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𝜋</m:t>
                          </m:r>
                        </m:num>
                        <m:den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3</m:t>
                          </m:r>
                        </m:den>
                      </m:f>
                      <m:r>
                        <a:rPr lang="en-US" altLang="zh-CN" sz="1200" i="1" kern="100" dirty="0">
                          <a:latin typeface="Cambria Math" panose="02040503050406030204" charset="0"/>
                          <a:ea typeface="方正中等线简体" panose="03000509000000000000" pitchFamily="65" charset="-122"/>
                          <a:cs typeface="Cambria Math" panose="02040503050406030204" charset="0"/>
                          <a:sym typeface="+mn-ea"/>
                        </a:rPr>
                        <m:t>.</m:t>
                      </m:r>
                    </m:oMath>
                  </m:oMathPara>
                </a14:m>
                <a:endParaRPr lang="en-US" altLang="zh-CN" sz="1200" i="1" kern="100" dirty="0">
                  <a:latin typeface="Cambria Math" panose="02040503050406030204" charset="0"/>
                  <a:ea typeface="方正中等线简体" panose="03000509000000000000" pitchFamily="65" charset="-122"/>
                  <a:cs typeface="Cambria Math" panose="02040503050406030204" charset="0"/>
                  <a:sym typeface="+mn-ea"/>
                </a:endParaRPr>
              </a:p>
            </p:txBody>
          </p:sp>
        </mc:Choice>
        <mc:Fallback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775" y="3601085"/>
                <a:ext cx="539115" cy="40259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接连接符 7"/>
          <p:cNvCxnSpPr/>
          <p:nvPr/>
        </p:nvCxnSpPr>
        <p:spPr>
          <a:xfrm>
            <a:off x="6408420" y="2608580"/>
            <a:ext cx="0" cy="69469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6408420" y="3318510"/>
            <a:ext cx="239776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398260" y="2618105"/>
            <a:ext cx="240792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8790940" y="2616200"/>
            <a:ext cx="0" cy="68707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本框 19"/>
              <p:cNvSpPr txBox="1"/>
              <p:nvPr/>
            </p:nvSpPr>
            <p:spPr>
              <a:xfrm>
                <a:off x="6816725" y="3568700"/>
                <a:ext cx="1115695" cy="434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i="1" kern="100" dirty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方正中等线简体" panose="03000509000000000000" pitchFamily="65" charset="-122"/>
                          <a:cs typeface="Cambria Math" panose="02040503050406030204" charset="0"/>
                          <a:sym typeface="+mn-ea"/>
                        </a:rPr>
                        <m:t>𝑙</m:t>
                      </m:r>
                      <m:r>
                        <a:rPr lang="en-US" altLang="zh-CN" sz="1200" i="1" kern="100" dirty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方正中等线简体" panose="03000509000000000000" pitchFamily="65" charset="-122"/>
                          <a:cs typeface="Cambria Math" panose="02040503050406030204" charset="0"/>
                          <a:sym typeface="+mn-ea"/>
                        </a:rPr>
                        <m:t>=</m:t>
                      </m:r>
                      <m:f>
                        <m:fPr>
                          <m:ctrlP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</m:ctrlPr>
                        </m:fPr>
                        <m:num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2</m:t>
                          </m:r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𝜋</m:t>
                          </m:r>
                        </m:num>
                        <m:den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3</m:t>
                          </m:r>
                        </m:den>
                      </m:f>
                      <m:r>
                        <a:rPr lang="en-US" altLang="zh-CN" sz="1200" i="1" kern="100" dirty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方正中等线简体" panose="03000509000000000000" pitchFamily="65" charset="-122"/>
                          <a:cs typeface="Cambria Math" panose="02040503050406030204" charset="0"/>
                          <a:sym typeface="+mn-ea"/>
                        </a:rPr>
                        <m:t>∙</m:t>
                      </m:r>
                      <m:f>
                        <m:fPr>
                          <m:ctrlP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</m:ctrlPr>
                        </m:fPr>
                        <m:num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方正中等线简体" panose="03000509000000000000" pitchFamily="65" charset="-122"/>
                              <a:cs typeface="Cambria Math" panose="02040503050406030204" charset="0"/>
                              <a:sym typeface="+mn-ea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1200" i="1" kern="100" dirty="0">
                  <a:latin typeface="Cambria Math" panose="02040503050406030204" charset="0"/>
                  <a:ea typeface="方正中等线简体" panose="03000509000000000000" pitchFamily="65" charset="-122"/>
                  <a:cs typeface="Cambria Math" panose="02040503050406030204" charset="0"/>
                  <a:sym typeface="+mn-ea"/>
                </a:endParaRPr>
              </a:p>
            </p:txBody>
          </p:sp>
        </mc:Choice>
        <mc:Fallback>
          <p:sp>
            <p:nvSpPr>
              <p:cNvPr id="20" name="文本框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725" y="3568700"/>
                <a:ext cx="1115695" cy="4349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对象 2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323580" y="1387475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7" imgW="482600" imgH="482600" progId="Package">
                  <p:embed/>
                </p:oleObj>
              </mc:Choice>
              <mc:Fallback>
                <p:oleObj name="" r:id="rId7" imgW="482600" imgH="482600" progId="Package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23580" y="1387475"/>
                        <a:ext cx="482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366125" y="1835785"/>
          <a:ext cx="482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" r:id="rId9" imgW="482600" imgH="482600" progId="Package">
                  <p:embed/>
                </p:oleObj>
              </mc:Choice>
              <mc:Fallback>
                <p:oleObj name="" r:id="rId9" imgW="482600" imgH="482600" progId="Package">
                  <p:embed/>
                  <p:pic>
                    <p:nvPicPr>
                      <p:cNvPr id="0" name="图片 409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66125" y="1835785"/>
                        <a:ext cx="482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6719570" y="2877185"/>
                <a:ext cx="553085" cy="380365"/>
              </a:xfrm>
              <a:prstGeom prst="rect">
                <a:avLst/>
              </a:prstGeom>
              <a:noFill/>
              <a:ln>
                <a:solidFill>
                  <a:srgbClr val="FF0000">
                    <a:alpha val="0"/>
                  </a:srgbClr>
                </a:solidFill>
              </a:ln>
            </p:spPr>
            <p:txBody>
              <a:bodyPr wrap="square" rtlCol="0">
                <a:no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b="1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宋体" panose="02010600030101010101" pitchFamily="2" charset="-122"/>
                              <a:cs typeface="Cambria Math" panose="02040503050406030204" charset="0"/>
                              <a:sym typeface="+mn-ea"/>
                            </a:rPr>
                          </m:ctrlPr>
                        </m:fPr>
                        <m:num>
                          <m:r>
                            <a:rPr lang="en-US" altLang="zh-CN" sz="1200" b="1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宋体" panose="02010600030101010101" pitchFamily="2" charset="-122"/>
                              <a:cs typeface="Cambria Math" panose="02040503050406030204" charset="0"/>
                              <a:sym typeface="+mn-ea"/>
                            </a:rPr>
                            <m:t>𝟏</m:t>
                          </m:r>
                        </m:num>
                        <m:den>
                          <m:r>
                            <a:rPr lang="en-US" altLang="zh-CN" sz="1200" b="1" i="1" kern="100" dirty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宋体" panose="02010600030101010101" pitchFamily="2" charset="-122"/>
                              <a:cs typeface="Cambria Math" panose="02040503050406030204" charset="0"/>
                              <a:sym typeface="+mn-ea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altLang="zh-CN" sz="1200" b="1" kern="100" dirty="0">
                  <a:solidFill>
                    <a:srgbClr val="FF0000"/>
                  </a:solidFill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  <a:sym typeface="+mn-ea"/>
                </a:endParaRPr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570" y="2877185"/>
                <a:ext cx="553085" cy="380365"/>
              </a:xfrm>
              <a:prstGeom prst="rect">
                <a:avLst/>
              </a:prstGeom>
              <a:blipFill rotWithShape="1">
                <a:blip r:embed="rId11"/>
                <a:stretch>
                  <a:fillRect l="-918" t="-1336" r="-804" b="-1336"/>
                </a:stretch>
              </a:blipFill>
              <a:ln>
                <a:solidFill>
                  <a:srgbClr val="FF0000">
                    <a:alpha val="0"/>
                  </a:srgbClr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6" grpId="0" animBg="1"/>
      <p:bldP spid="6" grpId="1" animBg="1"/>
      <p:bldP spid="15" grpId="0"/>
      <p:bldP spid="15" grpId="1"/>
      <p:bldP spid="20" grpId="0"/>
      <p:bldP spid="20" grpId="1"/>
      <p:bldP spid="17" grpId="0"/>
      <p:bldP spid="17" grpId="1"/>
      <p:bldP spid="9" grpId="0"/>
      <p:bldP spid="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78033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02</a:t>
            </a: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7" name="Text 4"/>
          <p:cNvSpPr/>
          <p:nvPr/>
        </p:nvSpPr>
        <p:spPr>
          <a:xfrm>
            <a:off x="4363197" y="2213714"/>
            <a:ext cx="472379" cy="47429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2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20" name="文本框 19"/>
          <p:cNvSpPr txBox="1"/>
          <p:nvPr/>
        </p:nvSpPr>
        <p:spPr>
          <a:xfrm>
            <a:off x="2197735" y="1144905"/>
            <a:ext cx="342138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1.明确翻折过程中的不变关系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b="1" kern="100" dirty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60120" y="1238885"/>
            <a:ext cx="1146175" cy="368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pPr algn="l">
              <a:buClrTx/>
              <a:buSzTx/>
              <a:buNone/>
            </a:pP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核心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步骤：</a:t>
            </a:r>
            <a:endParaRPr lang="zh-CN" altLang="zh-CN" b="1" kern="100" dirty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18055" y="1743075"/>
            <a:ext cx="478726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en-US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推导轨迹形状：</a:t>
            </a:r>
            <a:endParaRPr lang="en-US" altLang="zh-CN" b="1" kern="100" dirty="0">
              <a:solidFill>
                <a:schemeClr val="tx1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58060" y="2887980"/>
            <a:ext cx="4588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3.计算轨迹长度</a:t>
            </a:r>
            <a:endParaRPr lang="zh-CN" altLang="zh-CN" b="1" kern="100" dirty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80615" y="1751965"/>
            <a:ext cx="478726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b="1" kern="100" dirty="0">
                <a:solidFill>
                  <a:schemeClr val="tx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                            </a:t>
            </a:r>
            <a:r>
              <a:rPr lang="zh-CN" altLang="en-US" b="1" kern="100" dirty="0">
                <a:solidFill>
                  <a:schemeClr val="tx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通过</a:t>
            </a:r>
            <a:r>
              <a:rPr lang="zh-CN" altLang="en-US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几何</a:t>
            </a:r>
            <a:r>
              <a:rPr lang="zh-CN" altLang="en-US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性质</a:t>
            </a:r>
            <a:r>
              <a:rPr lang="zh-CN" altLang="en-US" b="1" kern="100" dirty="0">
                <a:solidFill>
                  <a:schemeClr val="tx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或</a:t>
            </a:r>
            <a:r>
              <a:rPr lang="zh-CN" altLang="en-US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代数</a:t>
            </a:r>
            <a:r>
              <a:rPr lang="zh-CN" altLang="en-US" b="1" kern="100" dirty="0">
                <a:solidFill>
                  <a:schemeClr val="tx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方程得轨迹形状（如圆、椭圆）</a:t>
            </a:r>
            <a:r>
              <a:rPr lang="en-US" altLang="zh-CN" b="1" kern="100" dirty="0">
                <a:solidFill>
                  <a:schemeClr val="tx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b="1" kern="100" dirty="0">
              <a:solidFill>
                <a:schemeClr val="tx1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flipH="1">
            <a:off x="7819034" y="3757910"/>
            <a:ext cx="1348283" cy="928939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7819034" y="3757910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723382"/>
            <a:ext cx="1348283" cy="928939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0" y="723382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8" name="Shape 4"/>
          <p:cNvSpPr/>
          <p:nvPr/>
        </p:nvSpPr>
        <p:spPr>
          <a:xfrm>
            <a:off x="4037679" y="1425546"/>
            <a:ext cx="1044645" cy="77582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</p:sp>
      <p:sp>
        <p:nvSpPr>
          <p:cNvPr id="9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0" name="Text 6"/>
          <p:cNvSpPr/>
          <p:nvPr/>
        </p:nvSpPr>
        <p:spPr>
          <a:xfrm>
            <a:off x="3965910" y="1487344"/>
            <a:ext cx="1212088" cy="80073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4800"/>
              </a:lnSpc>
              <a:spcBef>
                <a:spcPts val="365"/>
              </a:spcBef>
              <a:buNone/>
            </a:pPr>
            <a:r>
              <a:rPr lang="en-US" sz="350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03</a:t>
            </a:r>
            <a:endParaRPr lang="en-US" sz="1460" dirty="0"/>
          </a:p>
        </p:txBody>
      </p:sp>
      <p:sp>
        <p:nvSpPr>
          <p:cNvPr id="11" name="Text 7"/>
          <p:cNvSpPr/>
          <p:nvPr/>
        </p:nvSpPr>
        <p:spPr>
          <a:xfrm>
            <a:off x="1163194" y="2408622"/>
            <a:ext cx="6794174" cy="80073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4800"/>
              </a:lnSpc>
              <a:spcBef>
                <a:spcPts val="365"/>
              </a:spcBef>
              <a:buNone/>
            </a:pPr>
            <a:r>
              <a:rPr lang="zh-CN" altLang="en-US" sz="3505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课堂小结</a:t>
            </a:r>
            <a:r>
              <a:rPr lang="zh-CN" altLang="en-US" sz="3505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及课后巩固</a:t>
            </a:r>
            <a:r>
              <a:rPr lang="zh-CN" altLang="en-US" sz="3505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提升</a:t>
            </a:r>
            <a:endParaRPr lang="zh-CN" altLang="en-US" sz="3505" dirty="0">
              <a:solidFill>
                <a:srgbClr val="598557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02</a:t>
            </a: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7" name="Text 4"/>
          <p:cNvSpPr/>
          <p:nvPr/>
        </p:nvSpPr>
        <p:spPr>
          <a:xfrm>
            <a:off x="4363197" y="2213714"/>
            <a:ext cx="472379" cy="47429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Text 7"/>
          <p:cNvSpPr/>
          <p:nvPr/>
        </p:nvSpPr>
        <p:spPr>
          <a:xfrm>
            <a:off x="1143084" y="514265"/>
            <a:ext cx="6857740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（</a:t>
            </a: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课堂小结</a:t>
            </a: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）</a:t>
            </a:r>
            <a:endParaRPr lang="en-US" sz="1460" dirty="0"/>
          </a:p>
        </p:txBody>
      </p:sp>
      <p:sp>
        <p:nvSpPr>
          <p:cNvPr id="12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3" name="Shape 4"/>
          <p:cNvSpPr/>
          <p:nvPr/>
        </p:nvSpPr>
        <p:spPr>
          <a:xfrm>
            <a:off x="3353435" y="574675"/>
            <a:ext cx="455930" cy="33909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03</a:t>
            </a:r>
            <a:endParaRPr lang="en-US" dirty="0"/>
          </a:p>
          <a:p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1090930" y="1013460"/>
            <a:ext cx="6769735" cy="14344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1.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动点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轨迹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的判断一般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根据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线面平行、线面垂直的判定定理和性质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定理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，结合圆或圆锥曲线的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定义推断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出动点的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轨迹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，有时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也可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以利用空间向量的坐标运算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求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出动点的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轨迹方程</a:t>
            </a:r>
            <a:r>
              <a:rPr lang="en-US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.</a:t>
            </a:r>
            <a:endParaRPr lang="zh-CN" altLang="zh-CN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endParaRPr lang="en-US" altLang="zh-CN" b="1" kern="1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32840" y="2486025"/>
            <a:ext cx="676973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翻折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有关的轨迹问题注意在翻折过程中寻找不变的垂直、不变的长度等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不变关系</a:t>
            </a:r>
            <a:r>
              <a:rPr lang="zh-CN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求轨迹</a:t>
            </a:r>
            <a:r>
              <a:rPr lang="en-US" altLang="zh-CN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.</a:t>
            </a:r>
            <a:endParaRPr lang="en-US" altLang="zh-CN" b="1" kern="1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02</a:t>
            </a: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7" name="Text 4"/>
          <p:cNvSpPr/>
          <p:nvPr/>
        </p:nvSpPr>
        <p:spPr>
          <a:xfrm>
            <a:off x="4363197" y="2213714"/>
            <a:ext cx="472379" cy="47429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Text 7"/>
          <p:cNvSpPr/>
          <p:nvPr/>
        </p:nvSpPr>
        <p:spPr>
          <a:xfrm>
            <a:off x="1143084" y="514265"/>
            <a:ext cx="6857740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（</a:t>
            </a: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课后巩固提升</a:t>
            </a: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）</a:t>
            </a:r>
            <a:endParaRPr lang="en-US" sz="1460" dirty="0"/>
          </a:p>
        </p:txBody>
      </p:sp>
      <p:sp>
        <p:nvSpPr>
          <p:cNvPr id="12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3" name="Shape 4"/>
          <p:cNvSpPr/>
          <p:nvPr/>
        </p:nvSpPr>
        <p:spPr>
          <a:xfrm>
            <a:off x="3275330" y="594360"/>
            <a:ext cx="455930" cy="33909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03</a:t>
            </a:r>
            <a:endParaRPr lang="en-US" dirty="0"/>
          </a:p>
          <a:p>
            <a:endParaRPr lang="en-US" altLang="zh-C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1090930" y="1013460"/>
                <a:ext cx="6769735" cy="3547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1.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已知正方体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的棱长为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2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M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为棱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的中点，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N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为底面正方形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上一动点，且直线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MN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与底面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所成的角</a:t>
                </a:r>
                <a:r>
                  <a:rPr lang="zh-CN" altLang="zh-CN" sz="1000" b="1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200" b="1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1200" b="1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𝝅</m:t>
                        </m:r>
                      </m:num>
                      <m:den>
                        <m:r>
                          <a:rPr lang="en-US" altLang="zh-CN" sz="1200" b="1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𝟑</m:t>
                        </m:r>
                      </m:den>
                    </m:f>
                  </m:oMath>
                </a14:m>
                <a:r>
                  <a:rPr lang="zh-CN" altLang="zh-CN" sz="1000" b="1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则动点</a:t>
                </a:r>
                <a:r>
                  <a:rPr lang="en-US" altLang="zh-CN" sz="1000" b="1" i="1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N</a:t>
                </a:r>
                <a:r>
                  <a:rPr lang="zh-CN" altLang="zh-CN" sz="1000" b="1" kern="100" dirty="0" smtClean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轨迹长度为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________.</a:t>
                </a:r>
                <a:endParaRPr lang="zh-CN" altLang="zh-CN" sz="1000" b="1" kern="1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 pitchFamily="49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2.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正四棱锥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S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的底面边长为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2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，高为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2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E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是边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BC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的中点，动点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在正四棱锥表面上运动，并且总保持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PE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⊥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AC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，则动点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的轨迹的周长为</a:t>
                </a:r>
                <a:r>
                  <a:rPr lang="zh-CN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_______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.</a:t>
                </a:r>
                <a:endParaRPr lang="en-US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3.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已知三棱锥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P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ABC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的外接球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O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的半径为，</a:t>
                </a:r>
                <a:r>
                  <a:rPr lang="en-US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△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ABC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为等腰直角三角形，若顶点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P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到底面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ABC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的距离为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4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，且三棱锥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P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ABC</a:t>
                </a:r>
                <a:endParaRPr lang="en-US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的体积为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000" b="1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</m:ctrlPr>
                      </m:fPr>
                      <m:num>
                        <m:r>
                          <a:rPr lang="en-US" altLang="zh-CN" sz="1000" b="1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𝟏𝟔</m:t>
                        </m:r>
                      </m:num>
                      <m:den>
                        <m:r>
                          <a:rPr lang="en-US" altLang="zh-CN" sz="1000" b="1" i="1" kern="100" dirty="0" smtClean="0">
                            <a:latin typeface="Cambria Math" panose="02040503050406030204" charset="0"/>
                            <a:ea typeface="方正中等线简体" panose="03000509000000000000" pitchFamily="65" charset="-122"/>
                            <a:cs typeface="Cambria Math" panose="02040503050406030204" charset="0"/>
                            <a:sym typeface="+mn-ea"/>
                          </a:rPr>
                          <m:t>𝟑</m:t>
                        </m:r>
                      </m:den>
                    </m:f>
                  </m:oMath>
                </a14:m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，则满足上述条件的顶点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P</a:t>
                </a:r>
                <a:r>
                  <a:rPr lang="zh-CN" altLang="en-US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的轨迹长度是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________.</a:t>
                </a:r>
                <a:endParaRPr lang="en-US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4.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已知菱形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边长为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2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∠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＝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60°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，沿对角线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AC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折叠成三棱锥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′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，使得二面角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′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AC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60°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，设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E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′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的中点，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F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为三棱锥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′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表面上动点，且总满足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AC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⊥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EF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，则点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F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轨迹的长度为</a:t>
                </a:r>
                <a:r>
                  <a:rPr lang="zh-CN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_______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宋体" panose="02010600030101010101" pitchFamily="2" charset="-122"/>
                    <a:cs typeface="Times New Roman" panose="02020603050405020304" pitchFamily="18" charset="0"/>
                    <a:sym typeface="+mn-ea"/>
                  </a:rPr>
                  <a:t>.</a:t>
                </a:r>
                <a:endParaRPr lang="zh-CN" altLang="zh-CN" sz="1000" b="1" kern="1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 pitchFamily="49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5.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楷体_GB2312" panose="02010609030101010101" pitchFamily="49" charset="-122"/>
                    <a:cs typeface="Courier New" panose="02070309020205020404" pitchFamily="49" charset="0"/>
                    <a:sym typeface="+mn-ea"/>
                  </a:rPr>
                  <a:t>(2024·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楷体_GB2312" panose="02010609030101010101" pitchFamily="49" charset="-122"/>
                    <a:cs typeface="Times New Roman" panose="02020603050405020304" pitchFamily="18" charset="0"/>
                    <a:sym typeface="+mn-ea"/>
                  </a:rPr>
                  <a:t>济南模拟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楷体_GB2312" panose="02010609030101010101" pitchFamily="49" charset="-122"/>
                    <a:cs typeface="Courier New" panose="02070309020205020404" pitchFamily="49" charset="0"/>
                    <a:sym typeface="+mn-ea"/>
                  </a:rPr>
                  <a:t>)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已知正方体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ABCD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－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的各顶点均在表面积为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12π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的球面上，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为该球面上一动点，则</a:t>
                </a:r>
                <a:endParaRPr lang="zh-CN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 pitchFamily="49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A.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存在无数个点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，使得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PA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∥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平面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endParaRPr lang="zh-CN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 pitchFamily="49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B.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当平面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PAA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⊥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平面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CB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时，点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的轨迹长度为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2π</a:t>
                </a:r>
                <a:endParaRPr lang="zh-CN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 pitchFamily="49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C.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当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PA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∥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平面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B</a:t>
                </a:r>
                <a:r>
                  <a:rPr lang="en-US" altLang="zh-CN" sz="1000" b="1" kern="100" baseline="-250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1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CD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时，点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的轨迹长度为</a:t>
                </a: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2π</a:t>
                </a:r>
                <a:endParaRPr lang="zh-CN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 pitchFamily="49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r>
                  <a:rPr lang="en-US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D.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存在无数个点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，使得平面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PAD</a:t>
                </a:r>
                <a:r>
                  <a:rPr lang="en-US" altLang="zh-CN" sz="1000" b="1" kern="100" dirty="0">
                    <a:latin typeface="宋体" panose="02010600030101010101" pitchFamily="2" charset="-122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⊥</a:t>
                </a:r>
                <a:r>
                  <a:rPr lang="zh-CN" altLang="zh-CN" sz="1000" b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平面</a:t>
                </a:r>
                <a:r>
                  <a:rPr lang="en-US" altLang="zh-CN" sz="1000" b="1" i="1" kern="100" dirty="0"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PBC</a:t>
                </a:r>
                <a:endParaRPr lang="zh-CN" altLang="zh-CN" sz="1000" b="1" kern="100" dirty="0">
                  <a:effectLst/>
                  <a:latin typeface="宋体" panose="02010600030101010101" pitchFamily="2" charset="-122"/>
                  <a:ea typeface="宋体" panose="02010600030101010101" pitchFamily="2" charset="-122"/>
                  <a:cs typeface="Courier New" panose="02070309020205020404" pitchFamily="49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2250440" algn="l"/>
                  </a:tabLst>
                </a:pPr>
                <a:endParaRPr lang="en-US" altLang="zh-CN" sz="1000" b="1" kern="100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endParaRPr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930" y="1013460"/>
                <a:ext cx="6769735" cy="354711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04404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04404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flipH="1">
            <a:off x="7795717" y="2064441"/>
            <a:ext cx="1348283" cy="928939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7795717" y="2064441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6" name="Text 3"/>
          <p:cNvSpPr/>
          <p:nvPr/>
        </p:nvSpPr>
        <p:spPr>
          <a:xfrm>
            <a:off x="1757878" y="1854790"/>
            <a:ext cx="5628153" cy="104902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6735"/>
              </a:lnSpc>
              <a:spcBef>
                <a:spcPts val="365"/>
              </a:spcBef>
              <a:buNone/>
            </a:pPr>
            <a:r>
              <a:rPr lang="en-US" altLang="zh-CN" sz="489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r>
              <a:rPr lang="zh-CN" altLang="en-US" sz="489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感</a:t>
            </a:r>
            <a:r>
              <a:rPr lang="en-US" sz="489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谢</a:t>
            </a:r>
            <a:r>
              <a:rPr lang="zh-CN" altLang="en-US" sz="489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聆听</a:t>
            </a:r>
            <a:endParaRPr lang="zh-CN" altLang="en-US" sz="4890" dirty="0">
              <a:solidFill>
                <a:srgbClr val="598557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pic>
        <p:nvPicPr>
          <p:cNvPr id="7" name="Image 1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3891" y="2088032"/>
            <a:ext cx="1348283" cy="928939"/>
          </a:xfrm>
          <a:prstGeom prst="rect">
            <a:avLst/>
          </a:prstGeom>
        </p:spPr>
      </p:pic>
      <p:sp>
        <p:nvSpPr>
          <p:cNvPr id="8" name="Text 4"/>
          <p:cNvSpPr/>
          <p:nvPr/>
        </p:nvSpPr>
        <p:spPr>
          <a:xfrm>
            <a:off x="-43891" y="2088032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04404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04404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flipH="1">
            <a:off x="7819034" y="3757910"/>
            <a:ext cx="1348283" cy="928939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7819034" y="3757910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723382"/>
            <a:ext cx="1348283" cy="928939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0" y="723382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8" name="Text 4"/>
          <p:cNvSpPr/>
          <p:nvPr/>
        </p:nvSpPr>
        <p:spPr>
          <a:xfrm>
            <a:off x="4075389" y="535381"/>
            <a:ext cx="1175644" cy="65822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l">
              <a:lnSpc>
                <a:spcPts val="4900"/>
              </a:lnSpc>
              <a:spcBef>
                <a:spcPts val="365"/>
              </a:spcBef>
              <a:buNone/>
            </a:pPr>
            <a:r>
              <a:rPr lang="en-US" sz="3505" dirty="0">
                <a:solidFill>
                  <a:srgbClr val="FFCE55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目录</a:t>
            </a:r>
            <a:endParaRPr lang="en-US" sz="1460" dirty="0"/>
          </a:p>
        </p:txBody>
      </p:sp>
      <p:sp>
        <p:nvSpPr>
          <p:cNvPr id="9" name="Shape 5"/>
          <p:cNvSpPr/>
          <p:nvPr>
            <p:custDataLst>
              <p:tags r:id="rId5"/>
            </p:custDataLst>
          </p:nvPr>
        </p:nvSpPr>
        <p:spPr>
          <a:xfrm>
            <a:off x="2570424" y="1539827"/>
            <a:ext cx="559796" cy="447873"/>
          </a:xfrm>
          <a:custGeom>
            <a:avLst/>
            <a:gdLst/>
            <a:ahLst/>
            <a:cxnLst/>
            <a:rect l="l" t="t" r="r" b="b"/>
            <a:pathLst>
              <a:path w="559796" h="447873">
                <a:moveTo>
                  <a:pt x="55984" y="0"/>
                </a:moveTo>
                <a:lnTo>
                  <a:pt x="503812" y="0"/>
                </a:lnTo>
                <a:quadBezTo>
                  <a:pt x="559796" y="0"/>
                  <a:pt x="559796" y="55984"/>
                </a:quadBezTo>
                <a:lnTo>
                  <a:pt x="559796" y="391889"/>
                </a:lnTo>
                <a:quadBezTo>
                  <a:pt x="559796" y="447873"/>
                  <a:pt x="503812" y="447873"/>
                </a:quadBezTo>
                <a:lnTo>
                  <a:pt x="55984" y="447873"/>
                </a:lnTo>
                <a:quadBezTo>
                  <a:pt x="0" y="447873"/>
                  <a:pt x="0" y="391889"/>
                </a:quadBezTo>
                <a:lnTo>
                  <a:pt x="0" y="55984"/>
                </a:lnTo>
                <a:quadBezTo>
                  <a:pt x="0" y="0"/>
                  <a:pt x="55984" y="0"/>
                </a:quadBezTo>
                <a:close/>
              </a:path>
            </a:pathLst>
          </a:custGeom>
          <a:solidFill>
            <a:srgbClr val="598557"/>
          </a:solidFill>
        </p:spPr>
      </p:sp>
      <p:sp>
        <p:nvSpPr>
          <p:cNvPr id="10" name="Text 6"/>
          <p:cNvSpPr/>
          <p:nvPr/>
        </p:nvSpPr>
        <p:spPr>
          <a:xfrm>
            <a:off x="2570424" y="1539827"/>
            <a:ext cx="559796" cy="447873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Shape 7"/>
          <p:cNvSpPr/>
          <p:nvPr>
            <p:custDataLst>
              <p:tags r:id="rId6"/>
            </p:custDataLst>
          </p:nvPr>
        </p:nvSpPr>
        <p:spPr>
          <a:xfrm>
            <a:off x="2570424" y="2442705"/>
            <a:ext cx="559796" cy="447873"/>
          </a:xfrm>
          <a:custGeom>
            <a:avLst/>
            <a:gdLst/>
            <a:ahLst/>
            <a:cxnLst/>
            <a:rect l="l" t="t" r="r" b="b"/>
            <a:pathLst>
              <a:path w="559796" h="447873">
                <a:moveTo>
                  <a:pt x="55984" y="0"/>
                </a:moveTo>
                <a:lnTo>
                  <a:pt x="503812" y="0"/>
                </a:lnTo>
                <a:quadBezTo>
                  <a:pt x="559796" y="0"/>
                  <a:pt x="559796" y="55984"/>
                </a:quadBezTo>
                <a:lnTo>
                  <a:pt x="559796" y="391889"/>
                </a:lnTo>
                <a:quadBezTo>
                  <a:pt x="559796" y="447873"/>
                  <a:pt x="503812" y="447873"/>
                </a:quadBezTo>
                <a:lnTo>
                  <a:pt x="55984" y="447873"/>
                </a:lnTo>
                <a:quadBezTo>
                  <a:pt x="0" y="447873"/>
                  <a:pt x="0" y="391889"/>
                </a:quadBezTo>
                <a:lnTo>
                  <a:pt x="0" y="55984"/>
                </a:lnTo>
                <a:quadBezTo>
                  <a:pt x="0" y="0"/>
                  <a:pt x="55984" y="0"/>
                </a:quadBezTo>
                <a:close/>
              </a:path>
            </a:pathLst>
          </a:custGeom>
          <a:solidFill>
            <a:srgbClr val="FFCE55"/>
          </a:solidFill>
        </p:spPr>
      </p:sp>
      <p:sp>
        <p:nvSpPr>
          <p:cNvPr id="12" name="Text 8"/>
          <p:cNvSpPr/>
          <p:nvPr/>
        </p:nvSpPr>
        <p:spPr>
          <a:xfrm>
            <a:off x="2570424" y="2442705"/>
            <a:ext cx="559796" cy="447873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3" name="Shape 9"/>
          <p:cNvSpPr/>
          <p:nvPr>
            <p:custDataLst>
              <p:tags r:id="rId7"/>
            </p:custDataLst>
          </p:nvPr>
        </p:nvSpPr>
        <p:spPr>
          <a:xfrm>
            <a:off x="2570424" y="3359969"/>
            <a:ext cx="559796" cy="447873"/>
          </a:xfrm>
          <a:custGeom>
            <a:avLst/>
            <a:gdLst/>
            <a:ahLst/>
            <a:cxnLst/>
            <a:rect l="l" t="t" r="r" b="b"/>
            <a:pathLst>
              <a:path w="559796" h="447873">
                <a:moveTo>
                  <a:pt x="55984" y="0"/>
                </a:moveTo>
                <a:lnTo>
                  <a:pt x="503812" y="0"/>
                </a:lnTo>
                <a:quadBezTo>
                  <a:pt x="559796" y="0"/>
                  <a:pt x="559796" y="55984"/>
                </a:quadBezTo>
                <a:lnTo>
                  <a:pt x="559796" y="391889"/>
                </a:lnTo>
                <a:quadBezTo>
                  <a:pt x="559796" y="447873"/>
                  <a:pt x="503812" y="447873"/>
                </a:quadBezTo>
                <a:lnTo>
                  <a:pt x="55984" y="447873"/>
                </a:lnTo>
                <a:quadBezTo>
                  <a:pt x="0" y="447873"/>
                  <a:pt x="0" y="391889"/>
                </a:quadBezTo>
                <a:lnTo>
                  <a:pt x="0" y="55984"/>
                </a:lnTo>
                <a:quadBezTo>
                  <a:pt x="0" y="0"/>
                  <a:pt x="55984" y="0"/>
                </a:quadBezTo>
                <a:close/>
              </a:path>
            </a:pathLst>
          </a:custGeom>
          <a:solidFill>
            <a:srgbClr val="598557"/>
          </a:solidFill>
        </p:spPr>
      </p:sp>
      <p:sp>
        <p:nvSpPr>
          <p:cNvPr id="14" name="Text 10"/>
          <p:cNvSpPr/>
          <p:nvPr/>
        </p:nvSpPr>
        <p:spPr>
          <a:xfrm>
            <a:off x="2570424" y="3359969"/>
            <a:ext cx="559796" cy="447873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5" name="Text 11"/>
          <p:cNvSpPr/>
          <p:nvPr>
            <p:custDataLst>
              <p:tags r:id="rId8"/>
            </p:custDataLst>
          </p:nvPr>
        </p:nvSpPr>
        <p:spPr>
          <a:xfrm>
            <a:off x="3147136" y="1563235"/>
            <a:ext cx="3031862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教学目标</a:t>
            </a:r>
            <a:r>
              <a:rPr lang="zh-CN" altLang="en-US" sz="175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及</a:t>
            </a:r>
            <a:r>
              <a:rPr lang="en-US" sz="175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重难点</a:t>
            </a:r>
            <a:endParaRPr lang="en-US" sz="1460" dirty="0"/>
          </a:p>
        </p:txBody>
      </p:sp>
      <p:sp>
        <p:nvSpPr>
          <p:cNvPr id="16" name="Text 12"/>
          <p:cNvSpPr/>
          <p:nvPr>
            <p:custDataLst>
              <p:tags r:id="rId9"/>
            </p:custDataLst>
          </p:nvPr>
        </p:nvSpPr>
        <p:spPr>
          <a:xfrm>
            <a:off x="2608829" y="1563235"/>
            <a:ext cx="469544" cy="425053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l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01</a:t>
            </a:r>
            <a:endParaRPr lang="en-US" sz="1460" dirty="0"/>
          </a:p>
        </p:txBody>
      </p:sp>
      <p:sp>
        <p:nvSpPr>
          <p:cNvPr id="17" name="Text 13"/>
          <p:cNvSpPr/>
          <p:nvPr>
            <p:custDataLst>
              <p:tags r:id="rId10"/>
            </p:custDataLst>
          </p:nvPr>
        </p:nvSpPr>
        <p:spPr>
          <a:xfrm>
            <a:off x="2621722" y="3383286"/>
            <a:ext cx="469544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l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03</a:t>
            </a:r>
            <a:endParaRPr lang="en-US" sz="1460" dirty="0"/>
          </a:p>
        </p:txBody>
      </p:sp>
      <p:sp>
        <p:nvSpPr>
          <p:cNvPr id="18" name="Text 14"/>
          <p:cNvSpPr/>
          <p:nvPr>
            <p:custDataLst>
              <p:tags r:id="rId11"/>
            </p:custDataLst>
          </p:nvPr>
        </p:nvSpPr>
        <p:spPr>
          <a:xfrm>
            <a:off x="3147136" y="2454775"/>
            <a:ext cx="3031862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典型例题与解析</a:t>
            </a:r>
            <a:endParaRPr lang="en-US" sz="1750" dirty="0">
              <a:solidFill>
                <a:srgbClr val="598557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19" name="Text 15"/>
          <p:cNvSpPr/>
          <p:nvPr>
            <p:custDataLst>
              <p:tags r:id="rId12"/>
            </p:custDataLst>
          </p:nvPr>
        </p:nvSpPr>
        <p:spPr>
          <a:xfrm>
            <a:off x="2608829" y="2454775"/>
            <a:ext cx="469544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l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02</a:t>
            </a:r>
            <a:endParaRPr lang="en-US" sz="1460" dirty="0"/>
          </a:p>
        </p:txBody>
      </p:sp>
      <p:sp>
        <p:nvSpPr>
          <p:cNvPr id="20" name="Text 16"/>
          <p:cNvSpPr/>
          <p:nvPr>
            <p:custDataLst>
              <p:tags r:id="rId13"/>
            </p:custDataLst>
          </p:nvPr>
        </p:nvSpPr>
        <p:spPr>
          <a:xfrm>
            <a:off x="3130220" y="3390932"/>
            <a:ext cx="3048779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algn="l">
              <a:lnSpc>
                <a:spcPts val="2450"/>
              </a:lnSpc>
              <a:spcBef>
                <a:spcPts val="365"/>
              </a:spcBef>
              <a:buClrTx/>
              <a:buSzTx/>
              <a:buFontTx/>
              <a:buNone/>
            </a:pPr>
            <a:r>
              <a:rPr lang="en-US" sz="1750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课堂小结及课后巩固提升</a:t>
            </a:r>
            <a:endParaRPr lang="en-US" sz="1750" dirty="0">
              <a:solidFill>
                <a:srgbClr val="598557"/>
              </a:solidFill>
              <a:latin typeface="Helvetica" pitchFamily="34" charset="0"/>
              <a:ea typeface="Helvetica" pitchFamily="34" charset="-122"/>
              <a:cs typeface="Helvetica" pitchFamily="34" charset="-120"/>
              <a:sym typeface="+mn-ea"/>
            </a:endParaRPr>
          </a:p>
        </p:txBody>
      </p:sp>
      <p:sp>
        <p:nvSpPr>
          <p:cNvPr id="21" name="Text 17"/>
          <p:cNvSpPr/>
          <p:nvPr/>
        </p:nvSpPr>
        <p:spPr>
          <a:xfrm>
            <a:off x="4092763" y="1158636"/>
            <a:ext cx="1158270" cy="378333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l">
              <a:lnSpc>
                <a:spcPts val="1835"/>
              </a:lnSpc>
              <a:spcBef>
                <a:spcPts val="365"/>
              </a:spcBef>
              <a:buNone/>
            </a:pPr>
            <a:r>
              <a:rPr lang="en-US" sz="1315" dirty="0">
                <a:solidFill>
                  <a:srgbClr val="000000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CONTENTS</a:t>
            </a:r>
            <a:endParaRPr lang="en-US" sz="146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flipH="1">
            <a:off x="7819034" y="3757910"/>
            <a:ext cx="1348283" cy="928939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7819034" y="3757910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723382"/>
            <a:ext cx="1348283" cy="928939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0" y="723382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8" name="Shape 4"/>
          <p:cNvSpPr/>
          <p:nvPr/>
        </p:nvSpPr>
        <p:spPr>
          <a:xfrm>
            <a:off x="4037679" y="1425546"/>
            <a:ext cx="1044645" cy="77582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</p:sp>
      <p:sp>
        <p:nvSpPr>
          <p:cNvPr id="9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0" name="Text 6"/>
          <p:cNvSpPr/>
          <p:nvPr/>
        </p:nvSpPr>
        <p:spPr>
          <a:xfrm>
            <a:off x="3965910" y="1487344"/>
            <a:ext cx="1212088" cy="649224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4800"/>
              </a:lnSpc>
              <a:spcBef>
                <a:spcPts val="365"/>
              </a:spcBef>
              <a:buNone/>
            </a:pPr>
            <a:r>
              <a:rPr lang="en-US" sz="350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01</a:t>
            </a:r>
            <a:endParaRPr lang="en-US" sz="1460" dirty="0"/>
          </a:p>
        </p:txBody>
      </p:sp>
      <p:sp>
        <p:nvSpPr>
          <p:cNvPr id="11" name="Text 7"/>
          <p:cNvSpPr/>
          <p:nvPr/>
        </p:nvSpPr>
        <p:spPr>
          <a:xfrm>
            <a:off x="1163194" y="2408622"/>
            <a:ext cx="6794174" cy="80073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4800"/>
              </a:lnSpc>
              <a:spcBef>
                <a:spcPts val="365"/>
              </a:spcBef>
              <a:buNone/>
            </a:pPr>
            <a:r>
              <a:rPr lang="en-US" sz="3505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教学目标</a:t>
            </a:r>
            <a:r>
              <a:rPr lang="zh-CN" altLang="en-US" sz="3505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及</a:t>
            </a:r>
            <a:r>
              <a:rPr lang="en-US" sz="3505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重难点</a:t>
            </a:r>
            <a:endParaRPr lang="en-US" sz="146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28503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4" name="Text 2"/>
          <p:cNvSpPr/>
          <p:nvPr/>
        </p:nvSpPr>
        <p:spPr>
          <a:xfrm>
            <a:off x="1080181" y="532272"/>
            <a:ext cx="6857740" cy="425053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知识目标</a:t>
            </a:r>
            <a:endParaRPr lang="en-US" sz="1460" dirty="0"/>
          </a:p>
        </p:txBody>
      </p:sp>
      <p:sp>
        <p:nvSpPr>
          <p:cNvPr id="5" name="Shape 3"/>
          <p:cNvSpPr/>
          <p:nvPr/>
        </p:nvSpPr>
        <p:spPr>
          <a:xfrm>
            <a:off x="1482425" y="1804634"/>
            <a:ext cx="1889425" cy="1434602"/>
          </a:xfrm>
          <a:custGeom>
            <a:avLst/>
            <a:gdLst/>
            <a:ahLst/>
            <a:cxnLst/>
            <a:rect l="l" t="t" r="r" b="b"/>
            <a:pathLst>
              <a:path w="1889425" h="1434602">
                <a:moveTo>
                  <a:pt x="0" y="0"/>
                </a:moveTo>
                <a:lnTo>
                  <a:pt x="1889425" y="0"/>
                </a:lnTo>
                <a:lnTo>
                  <a:pt x="1889425" y="1434602"/>
                </a:lnTo>
                <a:lnTo>
                  <a:pt x="0" y="1434602"/>
                </a:lnTo>
                <a:close/>
              </a:path>
            </a:pathLst>
          </a:custGeom>
          <a:solidFill>
            <a:srgbClr val="598557"/>
          </a:solidFill>
        </p:spPr>
        <p:txBody>
          <a:bodyPr/>
          <a:p>
            <a:endParaRPr lang="zh-CN" altLang="en-US"/>
          </a:p>
        </p:txBody>
      </p:sp>
      <p:sp>
        <p:nvSpPr>
          <p:cNvPr id="6" name="Text 4"/>
          <p:cNvSpPr/>
          <p:nvPr/>
        </p:nvSpPr>
        <p:spPr>
          <a:xfrm>
            <a:off x="6683075" y="1435699"/>
            <a:ext cx="1889425" cy="143460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7" name="Image 0" descr="preencoded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0490" y="2237628"/>
            <a:ext cx="514076" cy="470825"/>
          </a:xfrm>
          <a:prstGeom prst="rect">
            <a:avLst/>
          </a:prstGeom>
        </p:spPr>
      </p:pic>
      <p:sp>
        <p:nvSpPr>
          <p:cNvPr id="8" name="Text 5"/>
          <p:cNvSpPr/>
          <p:nvPr/>
        </p:nvSpPr>
        <p:spPr>
          <a:xfrm>
            <a:off x="6683435" y="1917588"/>
            <a:ext cx="514076" cy="470825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9" name="Shape 6"/>
          <p:cNvSpPr/>
          <p:nvPr>
            <p:custDataLst>
              <p:tags r:id="rId4"/>
            </p:custDataLst>
          </p:nvPr>
        </p:nvSpPr>
        <p:spPr>
          <a:xfrm>
            <a:off x="4142161" y="113700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598557"/>
          </a:solidFill>
        </p:spPr>
      </p:sp>
      <p:sp>
        <p:nvSpPr>
          <p:cNvPr id="10" name="Text 7"/>
          <p:cNvSpPr/>
          <p:nvPr/>
        </p:nvSpPr>
        <p:spPr>
          <a:xfrm>
            <a:off x="692841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Shape 8"/>
          <p:cNvSpPr/>
          <p:nvPr>
            <p:custDataLst>
              <p:tags r:id="rId5"/>
            </p:custDataLst>
          </p:nvPr>
        </p:nvSpPr>
        <p:spPr>
          <a:xfrm>
            <a:off x="4225168" y="296199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endParaRPr lang="zh-CN" altLang="en-US"/>
          </a:p>
        </p:txBody>
      </p:sp>
      <p:sp>
        <p:nvSpPr>
          <p:cNvPr id="12" name="Text 9"/>
          <p:cNvSpPr/>
          <p:nvPr/>
        </p:nvSpPr>
        <p:spPr>
          <a:xfrm>
            <a:off x="4785238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13" name="Image 1" descr="preencoded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75186" y="3116580"/>
            <a:ext cx="268742" cy="251917"/>
          </a:xfrm>
          <a:prstGeom prst="rect">
            <a:avLst/>
          </a:prstGeom>
        </p:spPr>
      </p:pic>
      <p:sp>
        <p:nvSpPr>
          <p:cNvPr id="14" name="Text 10"/>
          <p:cNvSpPr/>
          <p:nvPr/>
        </p:nvSpPr>
        <p:spPr>
          <a:xfrm>
            <a:off x="4560570" y="3150870"/>
            <a:ext cx="269240" cy="2489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15" name="Image 2" descr="preencoded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24685" y="1277650"/>
            <a:ext cx="214975" cy="251917"/>
          </a:xfrm>
          <a:prstGeom prst="rect">
            <a:avLst/>
          </a:prstGeom>
        </p:spPr>
      </p:pic>
      <p:sp>
        <p:nvSpPr>
          <p:cNvPr id="16" name="Text 11"/>
          <p:cNvSpPr/>
          <p:nvPr/>
        </p:nvSpPr>
        <p:spPr>
          <a:xfrm>
            <a:off x="4345005" y="1277650"/>
            <a:ext cx="214975" cy="25191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7" name="Text 12"/>
          <p:cNvSpPr/>
          <p:nvPr>
            <p:custDataLst>
              <p:tags r:id="rId12"/>
            </p:custDataLst>
          </p:nvPr>
        </p:nvSpPr>
        <p:spPr>
          <a:xfrm>
            <a:off x="4816460" y="1641287"/>
            <a:ext cx="3390047" cy="95440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>
              <a:lnSpc>
                <a:spcPts val="1500"/>
              </a:lnSpc>
              <a:spcBef>
                <a:spcPts val="365"/>
              </a:spcBef>
              <a:buNone/>
            </a:pPr>
            <a:r>
              <a:rPr lang="en-US" sz="1020" b="1" dirty="0">
                <a:solidFill>
                  <a:schemeClr val="tx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考虑一个立方体在旋转过程中，其顶点、棱和面的数量始终保持不变，这体现了翻折、旋转中几何元素的不变性。在立体几何动态问题中，这种不变性有助于我们分析和解决轨迹问题，是高考数学复习的重点。</a:t>
            </a:r>
            <a:endParaRPr lang="en-US" sz="1020" b="1" dirty="0">
              <a:solidFill>
                <a:schemeClr val="tx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18" name="Text 13"/>
          <p:cNvSpPr/>
          <p:nvPr>
            <p:custDataLst>
              <p:tags r:id="rId13"/>
            </p:custDataLst>
          </p:nvPr>
        </p:nvSpPr>
        <p:spPr>
          <a:xfrm>
            <a:off x="4848687" y="3427288"/>
            <a:ext cx="3096433" cy="95440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>
              <a:lnSpc>
                <a:spcPts val="1500"/>
              </a:lnSpc>
              <a:spcBef>
                <a:spcPts val="365"/>
              </a:spcBef>
              <a:buNone/>
            </a:pPr>
            <a:r>
              <a:rPr lang="en-US" sz="1020" b="1" dirty="0">
                <a:solidFill>
                  <a:schemeClr val="tx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通过坐标系法，可确定动点轨迹方程。如立体几何中，动点在空间直角坐标系内运动，依据几何性质列方程，求解即得轨迹。如球面上一点到定直线距离变化，可据此求出轨迹方程。</a:t>
            </a:r>
            <a:endParaRPr lang="en-US" sz="1020" b="1" dirty="0">
              <a:solidFill>
                <a:schemeClr val="tx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19" name="Text 14"/>
          <p:cNvSpPr/>
          <p:nvPr>
            <p:custDataLst>
              <p:tags r:id="rId14"/>
            </p:custDataLst>
          </p:nvPr>
        </p:nvSpPr>
        <p:spPr>
          <a:xfrm>
            <a:off x="4799315" y="1083132"/>
            <a:ext cx="3248040" cy="69786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>
              <a:lnSpc>
                <a:spcPts val="2000"/>
              </a:lnSpc>
              <a:spcBef>
                <a:spcPts val="365"/>
              </a:spcBef>
              <a:buNone/>
            </a:pPr>
            <a:r>
              <a:rPr 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理解翻折、旋转过程中几何元素（点、线、面）的不变性。</a:t>
            </a:r>
            <a:endParaRPr lang="en-US" sz="1400" dirty="0"/>
          </a:p>
        </p:txBody>
      </p:sp>
      <p:sp>
        <p:nvSpPr>
          <p:cNvPr id="20" name="Text 15"/>
          <p:cNvSpPr/>
          <p:nvPr>
            <p:custDataLst>
              <p:tags r:id="rId15"/>
            </p:custDataLst>
          </p:nvPr>
        </p:nvSpPr>
        <p:spPr>
          <a:xfrm>
            <a:off x="4820915" y="2888224"/>
            <a:ext cx="3109600" cy="69786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>
              <a:lnSpc>
                <a:spcPts val="2000"/>
              </a:lnSpc>
              <a:spcBef>
                <a:spcPts val="365"/>
              </a:spcBef>
              <a:buNone/>
            </a:pPr>
            <a:r>
              <a:rPr 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掌握轨迹方程的代数化方法（坐标系法、几何性质法）。</a:t>
            </a: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14" grpId="0"/>
      <p:bldP spid="11" grpId="0" animBg="1"/>
      <p:bldP spid="20" grpId="0"/>
      <p:bldP spid="18" grpId="0"/>
      <p:bldP spid="16" grpId="1"/>
      <p:bldP spid="17" grpId="1"/>
      <p:bldP spid="19" grpId="1"/>
      <p:bldP spid="14" grpId="1"/>
      <p:bldP spid="11" grpId="1" animBg="1"/>
      <p:bldP spid="20" grpId="1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28503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5" name="Shape 3"/>
          <p:cNvSpPr/>
          <p:nvPr/>
        </p:nvSpPr>
        <p:spPr>
          <a:xfrm>
            <a:off x="1482425" y="1804634"/>
            <a:ext cx="1889425" cy="1434602"/>
          </a:xfrm>
          <a:custGeom>
            <a:avLst/>
            <a:gdLst/>
            <a:ahLst/>
            <a:cxnLst/>
            <a:rect l="l" t="t" r="r" b="b"/>
            <a:pathLst>
              <a:path w="1889425" h="1434602">
                <a:moveTo>
                  <a:pt x="0" y="0"/>
                </a:moveTo>
                <a:lnTo>
                  <a:pt x="1889425" y="0"/>
                </a:lnTo>
                <a:lnTo>
                  <a:pt x="1889425" y="1434602"/>
                </a:lnTo>
                <a:lnTo>
                  <a:pt x="0" y="1434602"/>
                </a:lnTo>
                <a:close/>
              </a:path>
            </a:pathLst>
          </a:custGeom>
          <a:solidFill>
            <a:srgbClr val="598557"/>
          </a:solidFill>
        </p:spPr>
        <p:txBody>
          <a:bodyPr/>
          <a:p>
            <a:endParaRPr lang="zh-CN" altLang="en-US"/>
          </a:p>
        </p:txBody>
      </p:sp>
      <p:sp>
        <p:nvSpPr>
          <p:cNvPr id="6" name="Text 4"/>
          <p:cNvSpPr/>
          <p:nvPr/>
        </p:nvSpPr>
        <p:spPr>
          <a:xfrm>
            <a:off x="6683075" y="1435699"/>
            <a:ext cx="1889425" cy="143460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7" name="Image 0" descr="preencoded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0490" y="2237628"/>
            <a:ext cx="514076" cy="470825"/>
          </a:xfrm>
          <a:prstGeom prst="rect">
            <a:avLst/>
          </a:prstGeom>
        </p:spPr>
      </p:pic>
      <p:sp>
        <p:nvSpPr>
          <p:cNvPr id="8" name="Text 5"/>
          <p:cNvSpPr/>
          <p:nvPr/>
        </p:nvSpPr>
        <p:spPr>
          <a:xfrm>
            <a:off x="6683435" y="1917588"/>
            <a:ext cx="514076" cy="470825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9" name="Shape 6"/>
          <p:cNvSpPr/>
          <p:nvPr>
            <p:custDataLst>
              <p:tags r:id="rId4"/>
            </p:custDataLst>
          </p:nvPr>
        </p:nvSpPr>
        <p:spPr>
          <a:xfrm>
            <a:off x="4146606" y="113700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598557"/>
          </a:solidFill>
        </p:spPr>
      </p:sp>
      <p:sp>
        <p:nvSpPr>
          <p:cNvPr id="10" name="Text 7"/>
          <p:cNvSpPr/>
          <p:nvPr/>
        </p:nvSpPr>
        <p:spPr>
          <a:xfrm>
            <a:off x="692841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Shape 8"/>
          <p:cNvSpPr/>
          <p:nvPr>
            <p:custDataLst>
              <p:tags r:id="rId5"/>
            </p:custDataLst>
          </p:nvPr>
        </p:nvSpPr>
        <p:spPr>
          <a:xfrm>
            <a:off x="4229613" y="296199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endParaRPr lang="zh-CN" altLang="en-US"/>
          </a:p>
        </p:txBody>
      </p:sp>
      <p:sp>
        <p:nvSpPr>
          <p:cNvPr id="12" name="Text 9"/>
          <p:cNvSpPr/>
          <p:nvPr/>
        </p:nvSpPr>
        <p:spPr>
          <a:xfrm>
            <a:off x="4785238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13" name="Image 1" descr="preencoded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79631" y="3116580"/>
            <a:ext cx="268742" cy="251917"/>
          </a:xfrm>
          <a:prstGeom prst="rect">
            <a:avLst/>
          </a:prstGeom>
        </p:spPr>
      </p:pic>
      <p:sp>
        <p:nvSpPr>
          <p:cNvPr id="14" name="Text 10"/>
          <p:cNvSpPr/>
          <p:nvPr/>
        </p:nvSpPr>
        <p:spPr>
          <a:xfrm>
            <a:off x="4560570" y="3150870"/>
            <a:ext cx="269240" cy="2489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15" name="Image 2" descr="preencoded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29130" y="1277650"/>
            <a:ext cx="214975" cy="251917"/>
          </a:xfrm>
          <a:prstGeom prst="rect">
            <a:avLst/>
          </a:prstGeom>
        </p:spPr>
      </p:pic>
      <p:sp>
        <p:nvSpPr>
          <p:cNvPr id="16" name="Text 11"/>
          <p:cNvSpPr/>
          <p:nvPr/>
        </p:nvSpPr>
        <p:spPr>
          <a:xfrm>
            <a:off x="4345005" y="1277650"/>
            <a:ext cx="214975" cy="25191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21" name="Text 6"/>
          <p:cNvSpPr/>
          <p:nvPr>
            <p:custDataLst>
              <p:tags r:id="rId12"/>
            </p:custDataLst>
          </p:nvPr>
        </p:nvSpPr>
        <p:spPr>
          <a:xfrm>
            <a:off x="4791710" y="1110615"/>
            <a:ext cx="3813810" cy="59563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 algn="l">
              <a:lnSpc>
                <a:spcPts val="1600"/>
              </a:lnSpc>
              <a:spcBef>
                <a:spcPts val="365"/>
              </a:spcBef>
              <a:buNone/>
            </a:pPr>
            <a:r>
              <a:rPr lang="zh-CN" alt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问题转化能力（</a:t>
            </a:r>
            <a:r>
              <a:rPr 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能将复杂轨迹问题转化为平面几何或函数问题</a:t>
            </a:r>
            <a:r>
              <a:rPr lang="zh-CN" altLang="en-US" sz="1400" b="1" dirty="0">
                <a:solidFill>
                  <a:srgbClr val="598557"/>
                </a:solidFill>
                <a:latin typeface="Helvetica" pitchFamily="34" charset="0"/>
                <a:ea typeface="宋体" panose="02010600030101010101" pitchFamily="2" charset="-122"/>
                <a:cs typeface="Helvetica" pitchFamily="34" charset="-120"/>
              </a:rPr>
              <a:t>）</a:t>
            </a:r>
            <a:endParaRPr lang="zh-CN" altLang="en-US" sz="1400" b="1" dirty="0">
              <a:solidFill>
                <a:srgbClr val="598557"/>
              </a:solidFill>
              <a:latin typeface="Helvetica" pitchFamily="34" charset="0"/>
              <a:ea typeface="宋体" panose="02010600030101010101" pitchFamily="2" charset="-122"/>
              <a:cs typeface="Helvetica" pitchFamily="34" charset="-120"/>
            </a:endParaRPr>
          </a:p>
        </p:txBody>
      </p:sp>
      <p:sp>
        <p:nvSpPr>
          <p:cNvPr id="22" name="Text 5"/>
          <p:cNvSpPr/>
          <p:nvPr>
            <p:custDataLst>
              <p:tags r:id="rId13"/>
            </p:custDataLst>
          </p:nvPr>
        </p:nvSpPr>
        <p:spPr>
          <a:xfrm>
            <a:off x="4789805" y="1568450"/>
            <a:ext cx="3644900" cy="76200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>
              <a:lnSpc>
                <a:spcPts val="1500"/>
              </a:lnSpc>
              <a:spcBef>
                <a:spcPts val="365"/>
              </a:spcBef>
              <a:buNone/>
            </a:pPr>
            <a:r>
              <a:rPr lang="en-US" sz="1020" b="1" dirty="0">
                <a:solidFill>
                  <a:schemeClr val="tx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考虑一个立体几何中的动态问题，如一个点在空间内按特定规则移动形成的轨迹。通过投影，可将此三维轨迹转化为平面上的几何图形或函数曲线，从而简化问题求解。</a:t>
            </a:r>
            <a:endParaRPr lang="en-US" sz="1020" b="1" dirty="0">
              <a:solidFill>
                <a:schemeClr val="tx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23" name="Text 8"/>
          <p:cNvSpPr/>
          <p:nvPr>
            <p:custDataLst>
              <p:tags r:id="rId14"/>
            </p:custDataLst>
          </p:nvPr>
        </p:nvSpPr>
        <p:spPr>
          <a:xfrm>
            <a:off x="4801235" y="2954655"/>
            <a:ext cx="3771900" cy="59563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 algn="l">
              <a:lnSpc>
                <a:spcPts val="1600"/>
              </a:lnSpc>
              <a:spcBef>
                <a:spcPts val="365"/>
              </a:spcBef>
              <a:buNone/>
            </a:pPr>
            <a:r>
              <a:rPr lang="zh-CN" alt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数学建模与空间想象能力（</a:t>
            </a:r>
            <a:r>
              <a:rPr 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通过动态问题提升空间想象与数学建模能力</a:t>
            </a:r>
            <a:r>
              <a:rPr lang="zh-CN" altLang="en-US" sz="1400" b="1" dirty="0">
                <a:solidFill>
                  <a:srgbClr val="598557"/>
                </a:solidFill>
                <a:latin typeface="Helvetica" pitchFamily="34" charset="0"/>
                <a:ea typeface="宋体" panose="02010600030101010101" pitchFamily="2" charset="-122"/>
                <a:cs typeface="Helvetica" pitchFamily="34" charset="-120"/>
              </a:rPr>
              <a:t>）</a:t>
            </a:r>
            <a:endParaRPr lang="zh-CN" altLang="en-US" sz="1400" b="1" dirty="0">
              <a:solidFill>
                <a:srgbClr val="598557"/>
              </a:solidFill>
              <a:latin typeface="Helvetica" pitchFamily="34" charset="0"/>
              <a:ea typeface="宋体" panose="02010600030101010101" pitchFamily="2" charset="-122"/>
              <a:cs typeface="Helvetica" pitchFamily="34" charset="-120"/>
            </a:endParaRPr>
          </a:p>
        </p:txBody>
      </p:sp>
      <p:sp>
        <p:nvSpPr>
          <p:cNvPr id="24" name="Text 7"/>
          <p:cNvSpPr/>
          <p:nvPr>
            <p:custDataLst>
              <p:tags r:id="rId15"/>
            </p:custDataLst>
          </p:nvPr>
        </p:nvSpPr>
        <p:spPr>
          <a:xfrm>
            <a:off x="4817110" y="3404870"/>
            <a:ext cx="3444240" cy="95440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>
              <a:lnSpc>
                <a:spcPts val="1500"/>
              </a:lnSpc>
              <a:spcBef>
                <a:spcPts val="365"/>
              </a:spcBef>
              <a:buNone/>
            </a:pPr>
            <a:r>
              <a:rPr lang="en-US" sz="1020" b="1" dirty="0">
                <a:solidFill>
                  <a:schemeClr val="tx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通过探讨圆锥曲线上的动点形成的轨迹问题，学生需构想空间动态场景，建立数学模型分析动点轨迹方程。这不仅能锻炼空间想象力，还能提升解决复杂数学问题的能力，贴合高考复习要求。</a:t>
            </a:r>
            <a:endParaRPr lang="en-US" sz="1020" b="1" dirty="0">
              <a:solidFill>
                <a:schemeClr val="tx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25" name="Text 9"/>
          <p:cNvSpPr/>
          <p:nvPr/>
        </p:nvSpPr>
        <p:spPr>
          <a:xfrm>
            <a:off x="1080181" y="532272"/>
            <a:ext cx="6857740" cy="425053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能力目标</a:t>
            </a:r>
            <a:endParaRPr lang="en-US" sz="146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6" grpId="0"/>
      <p:bldP spid="21" grpId="0"/>
      <p:bldP spid="22" grpId="0"/>
      <p:bldP spid="23" grpId="0"/>
      <p:bldP spid="24" grpId="0"/>
      <p:bldP spid="11" grpId="1" animBg="1"/>
      <p:bldP spid="14" grpId="1"/>
      <p:bldP spid="16" grpId="1"/>
      <p:bldP spid="21" grpId="1"/>
      <p:bldP spid="22" grpId="1"/>
      <p:bldP spid="23" grpId="1"/>
      <p:bldP spid="2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28503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5" name="Shape 3"/>
          <p:cNvSpPr/>
          <p:nvPr/>
        </p:nvSpPr>
        <p:spPr>
          <a:xfrm>
            <a:off x="1482425" y="1804634"/>
            <a:ext cx="1889425" cy="1434602"/>
          </a:xfrm>
          <a:custGeom>
            <a:avLst/>
            <a:gdLst/>
            <a:ahLst/>
            <a:cxnLst/>
            <a:rect l="l" t="t" r="r" b="b"/>
            <a:pathLst>
              <a:path w="1889425" h="1434602">
                <a:moveTo>
                  <a:pt x="0" y="0"/>
                </a:moveTo>
                <a:lnTo>
                  <a:pt x="1889425" y="0"/>
                </a:lnTo>
                <a:lnTo>
                  <a:pt x="1889425" y="1434602"/>
                </a:lnTo>
                <a:lnTo>
                  <a:pt x="0" y="1434602"/>
                </a:lnTo>
                <a:close/>
              </a:path>
            </a:pathLst>
          </a:custGeom>
          <a:solidFill>
            <a:srgbClr val="598557"/>
          </a:solidFill>
        </p:spPr>
        <p:txBody>
          <a:bodyPr/>
          <a:p>
            <a:endParaRPr lang="zh-CN" altLang="en-US"/>
          </a:p>
        </p:txBody>
      </p:sp>
      <p:sp>
        <p:nvSpPr>
          <p:cNvPr id="6" name="Text 4"/>
          <p:cNvSpPr/>
          <p:nvPr/>
        </p:nvSpPr>
        <p:spPr>
          <a:xfrm>
            <a:off x="6683075" y="1435699"/>
            <a:ext cx="1889425" cy="143460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7" name="Image 0" descr="preencoded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0490" y="2237628"/>
            <a:ext cx="514076" cy="470825"/>
          </a:xfrm>
          <a:prstGeom prst="rect">
            <a:avLst/>
          </a:prstGeom>
        </p:spPr>
      </p:pic>
      <p:sp>
        <p:nvSpPr>
          <p:cNvPr id="8" name="Text 5"/>
          <p:cNvSpPr/>
          <p:nvPr/>
        </p:nvSpPr>
        <p:spPr>
          <a:xfrm>
            <a:off x="6683435" y="1917588"/>
            <a:ext cx="514076" cy="470825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9" name="Shape 6"/>
          <p:cNvSpPr/>
          <p:nvPr>
            <p:custDataLst>
              <p:tags r:id="rId4"/>
            </p:custDataLst>
          </p:nvPr>
        </p:nvSpPr>
        <p:spPr>
          <a:xfrm>
            <a:off x="4142161" y="113700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598557"/>
          </a:solidFill>
        </p:spPr>
      </p:sp>
      <p:sp>
        <p:nvSpPr>
          <p:cNvPr id="10" name="Text 7"/>
          <p:cNvSpPr/>
          <p:nvPr/>
        </p:nvSpPr>
        <p:spPr>
          <a:xfrm>
            <a:off x="692841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Shape 8"/>
          <p:cNvSpPr/>
          <p:nvPr>
            <p:custDataLst>
              <p:tags r:id="rId5"/>
            </p:custDataLst>
          </p:nvPr>
        </p:nvSpPr>
        <p:spPr>
          <a:xfrm>
            <a:off x="4225168" y="296199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endParaRPr lang="zh-CN" altLang="en-US"/>
          </a:p>
        </p:txBody>
      </p:sp>
      <p:sp>
        <p:nvSpPr>
          <p:cNvPr id="12" name="Text 9"/>
          <p:cNvSpPr/>
          <p:nvPr/>
        </p:nvSpPr>
        <p:spPr>
          <a:xfrm>
            <a:off x="4785238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13" name="Image 1" descr="preencoded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75186" y="3116580"/>
            <a:ext cx="268742" cy="251917"/>
          </a:xfrm>
          <a:prstGeom prst="rect">
            <a:avLst/>
          </a:prstGeom>
        </p:spPr>
      </p:pic>
      <p:sp>
        <p:nvSpPr>
          <p:cNvPr id="14" name="Text 10"/>
          <p:cNvSpPr/>
          <p:nvPr/>
        </p:nvSpPr>
        <p:spPr>
          <a:xfrm>
            <a:off x="4560570" y="3150870"/>
            <a:ext cx="269240" cy="2489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15" name="Image 2" descr="preencoded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24685" y="1277650"/>
            <a:ext cx="214975" cy="251917"/>
          </a:xfrm>
          <a:prstGeom prst="rect">
            <a:avLst/>
          </a:prstGeom>
        </p:spPr>
      </p:pic>
      <p:sp>
        <p:nvSpPr>
          <p:cNvPr id="16" name="Text 11"/>
          <p:cNvSpPr/>
          <p:nvPr/>
        </p:nvSpPr>
        <p:spPr>
          <a:xfrm>
            <a:off x="4345005" y="1277650"/>
            <a:ext cx="214975" cy="25191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7" name="Text 2"/>
          <p:cNvSpPr/>
          <p:nvPr/>
        </p:nvSpPr>
        <p:spPr>
          <a:xfrm>
            <a:off x="1080181" y="532272"/>
            <a:ext cx="6857740" cy="425053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素养目标</a:t>
            </a:r>
            <a:endParaRPr lang="en-US" sz="1460" dirty="0"/>
          </a:p>
        </p:txBody>
      </p:sp>
      <p:sp>
        <p:nvSpPr>
          <p:cNvPr id="19" name="Text 14"/>
          <p:cNvSpPr/>
          <p:nvPr>
            <p:custDataLst>
              <p:tags r:id="rId12"/>
            </p:custDataLst>
          </p:nvPr>
        </p:nvSpPr>
        <p:spPr>
          <a:xfrm>
            <a:off x="4803760" y="1153617"/>
            <a:ext cx="3248040" cy="44132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>
              <a:lnSpc>
                <a:spcPts val="2000"/>
              </a:lnSpc>
              <a:spcBef>
                <a:spcPts val="365"/>
              </a:spcBef>
              <a:buNone/>
            </a:pPr>
            <a:r>
              <a:rPr 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强化直观想象与逻辑推理核心素养。</a:t>
            </a:r>
            <a:endParaRPr lang="en-US" sz="1400" dirty="0"/>
          </a:p>
        </p:txBody>
      </p:sp>
      <p:sp>
        <p:nvSpPr>
          <p:cNvPr id="20" name="Text 12"/>
          <p:cNvSpPr/>
          <p:nvPr>
            <p:custDataLst>
              <p:tags r:id="rId13"/>
            </p:custDataLst>
          </p:nvPr>
        </p:nvSpPr>
        <p:spPr>
          <a:xfrm>
            <a:off x="4825350" y="1454597"/>
            <a:ext cx="3390047" cy="95440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>
              <a:lnSpc>
                <a:spcPts val="1500"/>
              </a:lnSpc>
              <a:spcBef>
                <a:spcPts val="365"/>
              </a:spcBef>
              <a:buNone/>
            </a:pPr>
            <a:r>
              <a:rPr lang="en-US" sz="1020" b="1" dirty="0">
                <a:solidFill>
                  <a:schemeClr val="tx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在立体几何教学中，通过动态模型展示几何体的变化，如球体滚动轨迹的直观演示，强化学生的空间想象能力。引导学生推理球体在不同条件下的运动轨迹，培养其逻辑推理素养，达成直观想象与逻辑推理的核心素养目标。</a:t>
            </a:r>
            <a:endParaRPr lang="en-US" sz="1020" b="1" dirty="0">
              <a:solidFill>
                <a:schemeClr val="tx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26" name="Text 15"/>
          <p:cNvSpPr/>
          <p:nvPr>
            <p:custDataLst>
              <p:tags r:id="rId14"/>
            </p:custDataLst>
          </p:nvPr>
        </p:nvSpPr>
        <p:spPr>
          <a:xfrm>
            <a:off x="4845685" y="2870200"/>
            <a:ext cx="3664585" cy="69786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>
              <a:lnSpc>
                <a:spcPts val="2000"/>
              </a:lnSpc>
              <a:spcBef>
                <a:spcPts val="365"/>
              </a:spcBef>
              <a:buNone/>
            </a:pPr>
            <a:r>
              <a:rPr 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渗透“以静制动”的数学思想（通过固定变量分析动态过程）。</a:t>
            </a:r>
            <a:endParaRPr lang="en-US" sz="1400" dirty="0"/>
          </a:p>
        </p:txBody>
      </p:sp>
      <p:sp>
        <p:nvSpPr>
          <p:cNvPr id="27" name="Text 13"/>
          <p:cNvSpPr/>
          <p:nvPr>
            <p:custDataLst>
              <p:tags r:id="rId15"/>
            </p:custDataLst>
          </p:nvPr>
        </p:nvSpPr>
        <p:spPr>
          <a:xfrm>
            <a:off x="4853940" y="3421380"/>
            <a:ext cx="3348355" cy="95440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marL="0" indent="0">
              <a:lnSpc>
                <a:spcPts val="1500"/>
              </a:lnSpc>
              <a:spcBef>
                <a:spcPts val="365"/>
              </a:spcBef>
              <a:buNone/>
            </a:pPr>
            <a:r>
              <a:rPr lang="en-US" sz="1020" b="1" dirty="0">
                <a:solidFill>
                  <a:schemeClr val="tx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考虑立体几何中球与平面的动态接触问题。通过固定球心位置，分析球与平面相切时平面的移动轨迹，渗透“以静制动”思想，培养空间想象与逻辑推理能力，适用于高考数学复习。</a:t>
            </a:r>
            <a:endParaRPr lang="en-US" sz="1020" b="1" dirty="0">
              <a:solidFill>
                <a:schemeClr val="tx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 animBg="1"/>
      <p:bldP spid="26" grpId="0"/>
      <p:bldP spid="20" grpId="0"/>
      <p:bldP spid="19" grpId="0"/>
      <p:bldP spid="27" grpId="0"/>
      <p:bldP spid="16" grpId="1"/>
      <p:bldP spid="11" grpId="1" animBg="1"/>
      <p:bldP spid="26" grpId="1"/>
      <p:bldP spid="20" grpId="1"/>
      <p:bldP spid="19" grpId="1"/>
      <p:bldP spid="2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28503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5" name="Shape 3"/>
          <p:cNvSpPr/>
          <p:nvPr>
            <p:custDataLst>
              <p:tags r:id="rId1"/>
            </p:custDataLst>
          </p:nvPr>
        </p:nvSpPr>
        <p:spPr>
          <a:xfrm>
            <a:off x="1482425" y="1804634"/>
            <a:ext cx="1889425" cy="1434602"/>
          </a:xfrm>
          <a:custGeom>
            <a:avLst/>
            <a:gdLst/>
            <a:ahLst/>
            <a:cxnLst/>
            <a:rect l="l" t="t" r="r" b="b"/>
            <a:pathLst>
              <a:path w="1889425" h="1434602">
                <a:moveTo>
                  <a:pt x="0" y="0"/>
                </a:moveTo>
                <a:lnTo>
                  <a:pt x="1889425" y="0"/>
                </a:lnTo>
                <a:lnTo>
                  <a:pt x="1889425" y="1434602"/>
                </a:lnTo>
                <a:lnTo>
                  <a:pt x="0" y="1434602"/>
                </a:lnTo>
                <a:close/>
              </a:path>
            </a:pathLst>
          </a:custGeom>
          <a:solidFill>
            <a:srgbClr val="598557"/>
          </a:solidFill>
        </p:spPr>
        <p:txBody>
          <a:bodyPr/>
          <a:p>
            <a:endParaRPr lang="zh-CN" altLang="en-US"/>
          </a:p>
        </p:txBody>
      </p:sp>
      <p:sp>
        <p:nvSpPr>
          <p:cNvPr id="6" name="Text 4"/>
          <p:cNvSpPr/>
          <p:nvPr/>
        </p:nvSpPr>
        <p:spPr>
          <a:xfrm>
            <a:off x="6683075" y="1435699"/>
            <a:ext cx="1889425" cy="143460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7" name="Image 0" descr="preencoded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0490" y="2237628"/>
            <a:ext cx="514076" cy="470825"/>
          </a:xfrm>
          <a:prstGeom prst="rect">
            <a:avLst/>
          </a:prstGeom>
        </p:spPr>
      </p:pic>
      <p:sp>
        <p:nvSpPr>
          <p:cNvPr id="8" name="Text 5"/>
          <p:cNvSpPr/>
          <p:nvPr/>
        </p:nvSpPr>
        <p:spPr>
          <a:xfrm>
            <a:off x="6683435" y="1917588"/>
            <a:ext cx="514076" cy="470825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spcBef>
                <a:spcPts val="365"/>
              </a:spcBef>
              <a:buNone/>
            </a:pPr>
            <a:r>
              <a:rPr lang="en-US" sz="292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9" name="Shape 6"/>
          <p:cNvSpPr/>
          <p:nvPr>
            <p:custDataLst>
              <p:tags r:id="rId5"/>
            </p:custDataLst>
          </p:nvPr>
        </p:nvSpPr>
        <p:spPr>
          <a:xfrm>
            <a:off x="4142161" y="113700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598557"/>
          </a:solidFill>
        </p:spPr>
      </p:sp>
      <p:sp>
        <p:nvSpPr>
          <p:cNvPr id="10" name="Text 7"/>
          <p:cNvSpPr/>
          <p:nvPr/>
        </p:nvSpPr>
        <p:spPr>
          <a:xfrm>
            <a:off x="692841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1" name="Shape 8"/>
          <p:cNvSpPr/>
          <p:nvPr>
            <p:custDataLst>
              <p:tags r:id="rId6"/>
            </p:custDataLst>
          </p:nvPr>
        </p:nvSpPr>
        <p:spPr>
          <a:xfrm>
            <a:off x="4176273" y="2961991"/>
            <a:ext cx="559796" cy="559796"/>
          </a:xfrm>
          <a:custGeom>
            <a:avLst/>
            <a:gdLst/>
            <a:ahLst/>
            <a:cxnLst/>
            <a:rect l="l" t="t" r="r" b="b"/>
            <a:pathLst>
              <a:path w="559796" h="559796">
                <a:moveTo>
                  <a:pt x="279898" y="0"/>
                </a:moveTo>
                <a:cubicBezTo>
                  <a:pt x="434378" y="0"/>
                  <a:pt x="559796" y="125418"/>
                  <a:pt x="559796" y="279898"/>
                </a:cubicBezTo>
                <a:cubicBezTo>
                  <a:pt x="559796" y="434378"/>
                  <a:pt x="434378" y="559796"/>
                  <a:pt x="279898" y="559796"/>
                </a:cubicBezTo>
                <a:cubicBezTo>
                  <a:pt x="125418" y="559796"/>
                  <a:pt x="0" y="434378"/>
                  <a:pt x="0" y="279898"/>
                </a:cubicBezTo>
                <a:cubicBezTo>
                  <a:pt x="0" y="125418"/>
                  <a:pt x="125418" y="0"/>
                  <a:pt x="279898" y="0"/>
                </a:cubic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endParaRPr lang="zh-CN" altLang="en-US"/>
          </a:p>
        </p:txBody>
      </p:sp>
      <p:sp>
        <p:nvSpPr>
          <p:cNvPr id="12" name="Text 9"/>
          <p:cNvSpPr/>
          <p:nvPr/>
        </p:nvSpPr>
        <p:spPr>
          <a:xfrm>
            <a:off x="4785238" y="3061686"/>
            <a:ext cx="559796" cy="55979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7" name="Text 2"/>
          <p:cNvSpPr/>
          <p:nvPr/>
        </p:nvSpPr>
        <p:spPr>
          <a:xfrm>
            <a:off x="1080181" y="532272"/>
            <a:ext cx="6857740" cy="49911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教学</a:t>
            </a: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重难点</a:t>
            </a:r>
            <a:endParaRPr lang="zh-CN" altLang="en-US" sz="1750" b="1" dirty="0">
              <a:solidFill>
                <a:srgbClr val="598557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18" name="文本框 17"/>
          <p:cNvSpPr txBox="1"/>
          <p:nvPr>
            <p:custDataLst>
              <p:tags r:id="rId7"/>
            </p:custDataLst>
          </p:nvPr>
        </p:nvSpPr>
        <p:spPr>
          <a:xfrm>
            <a:off x="4152900" y="3044190"/>
            <a:ext cx="722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b="1" dirty="0">
                <a:solidFill>
                  <a:schemeClr val="bg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难点</a:t>
            </a:r>
            <a:endParaRPr lang="en-US" b="1" dirty="0">
              <a:solidFill>
                <a:schemeClr val="bg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21" name="Text 6"/>
          <p:cNvSpPr/>
          <p:nvPr>
            <p:custDataLst>
              <p:tags r:id="rId8"/>
            </p:custDataLst>
          </p:nvPr>
        </p:nvSpPr>
        <p:spPr>
          <a:xfrm>
            <a:off x="4840605" y="1091565"/>
            <a:ext cx="3326130" cy="109347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noAutofit/>
          </a:bodyPr>
          <a:p>
            <a:pPr marL="0" indent="0" algn="l">
              <a:lnSpc>
                <a:spcPts val="1600"/>
              </a:lnSpc>
              <a:spcBef>
                <a:spcPts val="365"/>
              </a:spcBef>
              <a:buNone/>
            </a:pPr>
            <a:r>
              <a:rPr lang="en-US" altLang="zh-CN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1.</a:t>
            </a:r>
            <a:r>
              <a:rPr lang="zh-CN" alt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翻折问题中的不变关系：</a:t>
            </a:r>
            <a:r>
              <a:rPr lang="en-US" sz="1020" b="1" dirty="0">
                <a:latin typeface="Helvetica" pitchFamily="34" charset="0"/>
                <a:ea typeface="Helvetica" pitchFamily="34" charset="-122"/>
                <a:cs typeface="Helvetica" pitchFamily="34" charset="-120"/>
              </a:rPr>
              <a:t>挖掘翻折前后不变的几何关系（如垂直、长度），并用于轨迹分析。</a:t>
            </a:r>
            <a:endParaRPr lang="en-US" sz="1020" b="1" dirty="0"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  <a:p>
            <a:pPr marL="0" indent="0" algn="l">
              <a:lnSpc>
                <a:spcPts val="1600"/>
              </a:lnSpc>
              <a:spcBef>
                <a:spcPts val="365"/>
              </a:spcBef>
              <a:buNone/>
            </a:pPr>
            <a:r>
              <a:rPr lang="en-US" altLang="zh-CN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2.动态几何的定量转化：</a:t>
            </a:r>
            <a:r>
              <a:rPr lang="zh-CN" altLang="en-US" sz="1020" b="1" dirty="0">
                <a:latin typeface="Helvetica" pitchFamily="34" charset="0"/>
                <a:ea typeface="Helvetica" pitchFamily="34" charset="-122"/>
                <a:cs typeface="Helvetica" pitchFamily="34" charset="-120"/>
              </a:rPr>
              <a:t>将三维动态过程（如射影轨迹）转化为定量计算（如圆心角）。</a:t>
            </a:r>
            <a:endParaRPr lang="zh-CN" altLang="en-US" sz="1020" b="1" dirty="0"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22" name="Text 6"/>
          <p:cNvSpPr/>
          <p:nvPr>
            <p:custDataLst>
              <p:tags r:id="rId9"/>
            </p:custDataLst>
          </p:nvPr>
        </p:nvSpPr>
        <p:spPr>
          <a:xfrm>
            <a:off x="4882515" y="2931160"/>
            <a:ext cx="3105785" cy="100584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p>
            <a:pPr indent="0" algn="l" fontAlgn="ctr">
              <a:lnSpc>
                <a:spcPts val="1600"/>
              </a:lnSpc>
              <a:spcBef>
                <a:spcPts val="0"/>
              </a:spcBef>
              <a:buNone/>
            </a:pPr>
            <a:r>
              <a:rPr lang="en-US" altLang="zh-CN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1.</a:t>
            </a:r>
            <a:r>
              <a:rPr lang="zh-CN" alt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动态过程的抽象分析：</a:t>
            </a:r>
            <a:r>
              <a:rPr lang="en-US" sz="1020" b="1" dirty="0">
                <a:latin typeface="Helvetica" pitchFamily="34" charset="0"/>
                <a:ea typeface="Helvetica" pitchFamily="34" charset="-122"/>
                <a:cs typeface="Helvetica" pitchFamily="34" charset="-120"/>
              </a:rPr>
              <a:t>学生需在三维空间中想象动点轨迹，并抽象为方程或几何图形。</a:t>
            </a:r>
            <a:endParaRPr lang="en-US" sz="1020" b="1" dirty="0"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  <a:p>
            <a:pPr indent="0" algn="l" fontAlgn="ctr">
              <a:lnSpc>
                <a:spcPts val="1600"/>
              </a:lnSpc>
              <a:spcBef>
                <a:spcPts val="0"/>
              </a:spcBef>
              <a:buNone/>
            </a:pPr>
            <a:r>
              <a:rPr lang="zh-CN" altLang="en-US" sz="140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2.不变关系的深度挖掘：</a:t>
            </a:r>
            <a:r>
              <a:rPr lang="zh-CN" altLang="en-US" sz="1020" b="1" dirty="0">
                <a:latin typeface="Helvetica" pitchFamily="34" charset="0"/>
                <a:ea typeface="Helvetica" pitchFamily="34" charset="-122"/>
                <a:cs typeface="Helvetica" pitchFamily="34" charset="-120"/>
              </a:rPr>
              <a:t>在翻折、旋转中准确识别关键不变量（如中点位置、垂直关系）。</a:t>
            </a:r>
            <a:endParaRPr lang="zh-CN" altLang="en-US" sz="1020" b="1" dirty="0"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  <p:sp>
        <p:nvSpPr>
          <p:cNvPr id="28" name="文本框 27"/>
          <p:cNvSpPr txBox="1"/>
          <p:nvPr>
            <p:custDataLst>
              <p:tags r:id="rId10"/>
            </p:custDataLst>
          </p:nvPr>
        </p:nvSpPr>
        <p:spPr>
          <a:xfrm>
            <a:off x="4122420" y="1223645"/>
            <a:ext cx="722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bg1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重点</a:t>
            </a:r>
            <a:endParaRPr lang="zh-CN" altLang="en-US" b="1" dirty="0">
              <a:solidFill>
                <a:schemeClr val="bg1"/>
              </a:solidFill>
              <a:latin typeface="Helvetica" pitchFamily="34" charset="0"/>
              <a:ea typeface="Helvetica" pitchFamily="34" charset="-122"/>
              <a:cs typeface="Helvetica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1" grpId="0"/>
      <p:bldP spid="22" grpId="0"/>
      <p:bldP spid="18" grpId="0"/>
      <p:bldP spid="11" grpId="0" animBg="1"/>
      <p:bldP spid="28" grpId="1"/>
      <p:bldP spid="21" grpId="1"/>
      <p:bldP spid="22" grpId="1"/>
      <p:bldP spid="18" grpId="1"/>
      <p:bldP spid="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flipH="1">
            <a:off x="7819034" y="3757910"/>
            <a:ext cx="1348283" cy="928939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7819034" y="3757910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723382"/>
            <a:ext cx="1348283" cy="928939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0" y="723382"/>
            <a:ext cx="1348283" cy="92893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8" name="Shape 4"/>
          <p:cNvSpPr/>
          <p:nvPr/>
        </p:nvSpPr>
        <p:spPr>
          <a:xfrm>
            <a:off x="4037679" y="1425546"/>
            <a:ext cx="1044645" cy="77582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endParaRPr lang="zh-CN" altLang="en-US"/>
          </a:p>
        </p:txBody>
      </p:sp>
      <p:sp>
        <p:nvSpPr>
          <p:cNvPr id="9" name="Text 5"/>
          <p:cNvSpPr/>
          <p:nvPr/>
        </p:nvSpPr>
        <p:spPr>
          <a:xfrm>
            <a:off x="4037679" y="1425546"/>
            <a:ext cx="1044645" cy="7758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10" name="Text 6"/>
          <p:cNvSpPr/>
          <p:nvPr/>
        </p:nvSpPr>
        <p:spPr>
          <a:xfrm>
            <a:off x="3965910" y="1487344"/>
            <a:ext cx="1212088" cy="800735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4800"/>
              </a:lnSpc>
              <a:spcBef>
                <a:spcPts val="365"/>
              </a:spcBef>
              <a:buNone/>
            </a:pPr>
            <a:r>
              <a:rPr lang="en-US" sz="3505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02</a:t>
            </a:r>
            <a:endParaRPr lang="en-US" sz="1460" dirty="0"/>
          </a:p>
        </p:txBody>
      </p:sp>
      <p:sp>
        <p:nvSpPr>
          <p:cNvPr id="11" name="Text 7"/>
          <p:cNvSpPr/>
          <p:nvPr/>
        </p:nvSpPr>
        <p:spPr>
          <a:xfrm>
            <a:off x="1163194" y="2408622"/>
            <a:ext cx="6794174" cy="649224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spAutoFit/>
          </a:bodyPr>
          <a:lstStyle/>
          <a:p>
            <a:pPr marL="0" indent="0" algn="ctr">
              <a:lnSpc>
                <a:spcPts val="4800"/>
              </a:lnSpc>
              <a:spcBef>
                <a:spcPts val="365"/>
              </a:spcBef>
              <a:buNone/>
            </a:pPr>
            <a:r>
              <a:rPr lang="en-US" sz="3505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典型例题与解析</a:t>
            </a:r>
            <a:endParaRPr lang="en-US" sz="146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50728" y="327355"/>
            <a:ext cx="8642452" cy="4534692"/>
          </a:xfrm>
          <a:custGeom>
            <a:avLst/>
            <a:gdLst/>
            <a:ahLst/>
            <a:cxnLst/>
            <a:rect l="l" t="t" r="r" b="b"/>
            <a:pathLst>
              <a:path w="8642452" h="4534692">
                <a:moveTo>
                  <a:pt x="566837" y="0"/>
                </a:moveTo>
                <a:lnTo>
                  <a:pt x="8075615" y="0"/>
                </a:lnTo>
                <a:quadBezTo>
                  <a:pt x="8642452" y="0"/>
                  <a:pt x="8642452" y="566837"/>
                </a:quadBezTo>
                <a:lnTo>
                  <a:pt x="8642452" y="3967856"/>
                </a:lnTo>
                <a:quadBezTo>
                  <a:pt x="8642452" y="4534692"/>
                  <a:pt x="8075615" y="4534692"/>
                </a:quadBezTo>
                <a:lnTo>
                  <a:pt x="566837" y="4534692"/>
                </a:lnTo>
                <a:quadBezTo>
                  <a:pt x="0" y="4534692"/>
                  <a:pt x="0" y="3967856"/>
                </a:quadBezTo>
                <a:lnTo>
                  <a:pt x="0" y="566837"/>
                </a:lnTo>
                <a:quadBezTo>
                  <a:pt x="0" y="0"/>
                  <a:pt x="566837" y="0"/>
                </a:quadBezTo>
                <a:close/>
              </a:path>
            </a:pathLst>
          </a:custGeom>
          <a:solidFill>
            <a:srgbClr val="FFFFFF"/>
          </a:solidFill>
          <a:effectLst>
            <a:outerShdw blurRad="38660" dist="39751" dir="5400000" algn="bl" rotWithShape="0">
              <a:srgbClr val="000000">
                <a:alpha val="100000"/>
              </a:srgbClr>
            </a:outerShdw>
          </a:effectLst>
        </p:spPr>
        <p:txBody>
          <a:bodyPr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endParaRPr lang="zh-CN" altLang="en-US"/>
          </a:p>
        </p:txBody>
      </p:sp>
      <p:sp>
        <p:nvSpPr>
          <p:cNvPr id="3" name="Text 1"/>
          <p:cNvSpPr/>
          <p:nvPr/>
        </p:nvSpPr>
        <p:spPr>
          <a:xfrm>
            <a:off x="250728" y="327355"/>
            <a:ext cx="8642452" cy="4534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263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 </a:t>
            </a:r>
            <a:endParaRPr lang="en-US" sz="1460" dirty="0"/>
          </a:p>
        </p:txBody>
      </p:sp>
      <p:sp>
        <p:nvSpPr>
          <p:cNvPr id="4" name="Text 2"/>
          <p:cNvSpPr/>
          <p:nvPr/>
        </p:nvSpPr>
        <p:spPr>
          <a:xfrm>
            <a:off x="1080135" y="327660"/>
            <a:ext cx="6858000" cy="566420"/>
          </a:xfrm>
          <a:prstGeom prst="rect">
            <a:avLst/>
          </a:prstGeom>
          <a:noFill/>
        </p:spPr>
        <p:txBody>
          <a:bodyPr wrap="square" lIns="92710" tIns="92710" rIns="92710" bIns="92710" rtlCol="0" anchor="t">
            <a:noAutofit/>
          </a:bodyPr>
          <a:lstStyle/>
          <a:p>
            <a:pPr marL="0" indent="0" algn="ctr">
              <a:lnSpc>
                <a:spcPts val="2450"/>
              </a:lnSpc>
              <a:spcBef>
                <a:spcPts val="365"/>
              </a:spcBef>
              <a:buNone/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（</a:t>
            </a: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基础</a:t>
            </a: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模型·轨迹</a:t>
            </a:r>
            <a:r>
              <a:rPr lang="zh-CN" alt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长度</a:t>
            </a: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）</a:t>
            </a:r>
            <a:endParaRPr lang="en-US" sz="1460" dirty="0"/>
          </a:p>
        </p:txBody>
      </p:sp>
      <p:sp>
        <p:nvSpPr>
          <p:cNvPr id="6" name="Text 3"/>
          <p:cNvSpPr/>
          <p:nvPr/>
        </p:nvSpPr>
        <p:spPr>
          <a:xfrm>
            <a:off x="1259814" y="2724187"/>
            <a:ext cx="1078260" cy="10782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思源黑体" pitchFamily="34" charset="0"/>
                <a:ea typeface="思源黑体" pitchFamily="34" charset="-122"/>
                <a:cs typeface="思源黑体" pitchFamily="34" charset="-120"/>
              </a:rPr>
              <a:t> </a:t>
            </a:r>
            <a:endParaRPr lang="en-US" sz="1460" dirty="0"/>
          </a:p>
        </p:txBody>
      </p:sp>
      <p:sp>
        <p:nvSpPr>
          <p:cNvPr id="8" name="Text 4"/>
          <p:cNvSpPr/>
          <p:nvPr/>
        </p:nvSpPr>
        <p:spPr>
          <a:xfrm rot="10800000">
            <a:off x="2890829" y="1534729"/>
            <a:ext cx="1078260" cy="10782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spcBef>
                <a:spcPts val="365"/>
              </a:spcBef>
              <a:buNone/>
            </a:pPr>
            <a:r>
              <a:rPr lang="en-US" sz="1315" dirty="0">
                <a:solidFill>
                  <a:srgbClr val="FFFFFF"/>
                </a:solidFill>
                <a:latin typeface="思源黑体" pitchFamily="34" charset="0"/>
                <a:ea typeface="思源黑体" pitchFamily="34" charset="-122"/>
                <a:cs typeface="思源黑体" pitchFamily="34" charset="-120"/>
              </a:rPr>
              <a:t> </a:t>
            </a:r>
            <a:endParaRPr lang="en-US" sz="1460" dirty="0"/>
          </a:p>
        </p:txBody>
      </p:sp>
      <p:sp>
        <p:nvSpPr>
          <p:cNvPr id="21" name="文本框 20"/>
          <p:cNvSpPr txBox="1"/>
          <p:nvPr/>
        </p:nvSpPr>
        <p:spPr>
          <a:xfrm>
            <a:off x="899160" y="985520"/>
            <a:ext cx="5280025" cy="19602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sz="1750" b="1" dirty="0">
                <a:solidFill>
                  <a:srgbClr val="598557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例1</a:t>
            </a:r>
            <a:r>
              <a:rPr lang="zh-CN" altLang="zh-CN" kern="100" dirty="0">
                <a:solidFill>
                  <a:srgbClr val="146A76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　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如图，在棱长为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的正方体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ABCD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－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B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C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中，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E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F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G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H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N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分别是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CC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C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DD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CD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BC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的中点，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M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在四边形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EFGH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边上及其内部运动，若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MN</a:t>
            </a:r>
            <a:r>
              <a:rPr lang="en-US" altLang="zh-CN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∥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平面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A</a:t>
            </a:r>
            <a:r>
              <a:rPr lang="en-US" altLang="zh-CN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1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BD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，则点</a:t>
            </a:r>
            <a:r>
              <a:rPr lang="en-US" altLang="zh-CN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M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轨迹的长度是（</a:t>
            </a:r>
            <a:r>
              <a:rPr lang="en-US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     </a:t>
            </a:r>
            <a:r>
              <a:rPr lang="zh-CN" altLang="zh-CN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）</a:t>
            </a:r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012190" y="2814955"/>
            <a:ext cx="5344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graphicFrame>
        <p:nvGraphicFramePr>
          <p:cNvPr id="25" name="对象 24"/>
          <p:cNvGraphicFramePr>
            <a:graphicFrameLocks noChangeAspect="1"/>
          </p:cNvGraphicFramePr>
          <p:nvPr/>
        </p:nvGraphicFramePr>
        <p:xfrm>
          <a:off x="1042035" y="2613025"/>
          <a:ext cx="4490085" cy="984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" name="文档" r:id="rId1" imgW="4705350" imgH="1495425" progId="Word.Document.12">
                  <p:embed/>
                </p:oleObj>
              </mc:Choice>
              <mc:Fallback>
                <p:oleObj name="文档" r:id="rId1" imgW="4705350" imgH="1495425" progId="Word.Document.12">
                  <p:embed/>
                  <p:pic>
                    <p:nvPicPr>
                      <p:cNvPr id="0" name="图片 16179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42035" y="2613025"/>
                        <a:ext cx="4490085" cy="984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Picture 2" descr="T1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1083310"/>
            <a:ext cx="2071370" cy="164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19"/>
          <p:cNvSpPr txBox="1"/>
          <p:nvPr/>
        </p:nvSpPr>
        <p:spPr>
          <a:xfrm>
            <a:off x="4563402" y="2948592"/>
            <a:ext cx="567074" cy="610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defTabSz="1219200"/>
            <a:r>
              <a:rPr lang="zh-CN" altLang="en-US" sz="3375" b="1" dirty="0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3375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Shape 4"/>
          <p:cNvSpPr/>
          <p:nvPr/>
        </p:nvSpPr>
        <p:spPr>
          <a:xfrm>
            <a:off x="2997200" y="414655"/>
            <a:ext cx="455930" cy="339090"/>
          </a:xfrm>
          <a:custGeom>
            <a:avLst/>
            <a:gdLst/>
            <a:ahLst/>
            <a:cxnLst/>
            <a:rect l="l" t="t" r="r" b="b"/>
            <a:pathLst>
              <a:path w="1044645" h="775820">
                <a:moveTo>
                  <a:pt x="96977" y="0"/>
                </a:moveTo>
                <a:lnTo>
                  <a:pt x="947668" y="0"/>
                </a:lnTo>
                <a:quadBezTo>
                  <a:pt x="1044645" y="0"/>
                  <a:pt x="1044645" y="96977"/>
                </a:quadBezTo>
                <a:lnTo>
                  <a:pt x="1044645" y="678842"/>
                </a:lnTo>
                <a:quadBezTo>
                  <a:pt x="1044645" y="775820"/>
                  <a:pt x="947668" y="775820"/>
                </a:quadBezTo>
                <a:lnTo>
                  <a:pt x="96977" y="775820"/>
                </a:lnTo>
                <a:quadBezTo>
                  <a:pt x="0" y="775820"/>
                  <a:pt x="0" y="678842"/>
                </a:quadBezTo>
                <a:lnTo>
                  <a:pt x="0" y="96977"/>
                </a:lnTo>
                <a:quadBezTo>
                  <a:pt x="0" y="0"/>
                  <a:pt x="96977" y="0"/>
                </a:quadBezTo>
                <a:close/>
              </a:path>
            </a:pathLst>
          </a:custGeom>
          <a:solidFill>
            <a:srgbClr val="FFCE55"/>
          </a:solidFill>
        </p:spPr>
        <p:txBody>
          <a:bodyPr/>
          <a:p>
            <a:r>
              <a:rPr lang="en-US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  <a:sym typeface="+mn-ea"/>
              </a:rPr>
              <a:t>01</a:t>
            </a:r>
            <a:endParaRPr lang="en-US" dirty="0"/>
          </a:p>
          <a:p>
            <a:endParaRPr lang="en-US" altLang="zh-CN"/>
          </a:p>
        </p:txBody>
      </p:sp>
      <p:cxnSp>
        <p:nvCxnSpPr>
          <p:cNvPr id="12" name="直接连接符 11"/>
          <p:cNvCxnSpPr/>
          <p:nvPr/>
        </p:nvCxnSpPr>
        <p:spPr>
          <a:xfrm flipH="1" flipV="1">
            <a:off x="7790180" y="2306320"/>
            <a:ext cx="447675" cy="9906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 flipV="1">
            <a:off x="7938135" y="1938655"/>
            <a:ext cx="304800" cy="4572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 flipV="1">
            <a:off x="7346315" y="1534795"/>
            <a:ext cx="582295" cy="4038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 flipV="1">
            <a:off x="6996430" y="1400810"/>
            <a:ext cx="349885" cy="12573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6987540" y="1400810"/>
            <a:ext cx="148590" cy="41275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7136130" y="1804670"/>
            <a:ext cx="573405" cy="50165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567805" y="3034030"/>
            <a:ext cx="1999615" cy="412115"/>
          </a:xfrm>
          <a:prstGeom prst="rect">
            <a:avLst/>
          </a:prstGeom>
          <a:noFill/>
          <a:ln>
            <a:solidFill>
              <a:srgbClr val="000000">
                <a:alpha val="0"/>
              </a:srgbClr>
            </a:solidFill>
          </a:ln>
        </p:spPr>
        <p:txBody>
          <a:bodyPr wrap="square" rtlCol="0">
            <a:noAutofit/>
          </a:bodyPr>
          <a:p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点</a:t>
            </a:r>
            <a:r>
              <a:rPr lang="en-US" altLang="zh-CN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  <a:sym typeface="+mn-ea"/>
              </a:rPr>
              <a:t>M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轨迹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  <a:sym typeface="+mn-ea"/>
              </a:rPr>
              <a:t>GH</a:t>
            </a:r>
            <a:endParaRPr lang="en-US" altLang="zh-CN" b="1" i="1" kern="100" dirty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  <a:sym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7927975" y="2926080"/>
                <a:ext cx="669925" cy="41211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p>
                <a:r>
                  <a:rPr lang="zh-CN" altLang="zh-CN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Times New Roman" panose="02020603050405020304" pitchFamily="18" charset="0"/>
                    <a:sym typeface="+mn-ea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CN" altLang="zh-CN" kern="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Times New Roman" panose="02020603050405020304" pitchFamily="18" charset="0"/>
                            <a:sym typeface="+mn-ea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zh-CN" altLang="zh-CN" kern="100" dirty="0">
                                <a:solidFill>
                                  <a:srgbClr val="FF0000"/>
                                </a:solidFill>
                                <a:latin typeface="Times New Roman" panose="02020603050405020304" pitchFamily="18" charset="0"/>
                                <a:ea typeface="方正中等线简体" panose="03000509000000000000" pitchFamily="65" charset="-122"/>
                                <a:cs typeface="Times New Roman" panose="02020603050405020304" pitchFamily="18" charset="0"/>
                                <a:sym typeface="+mn-ea"/>
                              </a:rPr>
                            </m:ctrlPr>
                          </m:radPr>
                          <m:deg/>
                          <m:e>
                            <m:r>
                              <a:rPr lang="zh-CN" altLang="zh-CN" kern="100" dirty="0">
                                <a:solidFill>
                                  <a:srgbClr val="FF0000"/>
                                </a:solidFill>
                                <a:latin typeface="Times New Roman" panose="02020603050405020304" pitchFamily="18" charset="0"/>
                                <a:ea typeface="方正中等线简体" panose="03000509000000000000" pitchFamily="65" charset="-122"/>
                                <a:cs typeface="Times New Roman" panose="02020603050405020304" pitchFamily="18" charset="0"/>
                                <a:sym typeface="+mn-ea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zh-CN" altLang="zh-CN" kern="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方正中等线简体" panose="03000509000000000000" pitchFamily="65" charset="-122"/>
                            <a:cs typeface="Times New Roman" panose="02020603050405020304" pitchFamily="18" charset="0"/>
                            <a:sym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i="1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方正中等线简体" panose="03000509000000000000" pitchFamily="65" charset="-122"/>
                    <a:cs typeface="Courier New" panose="02070309020205020404" pitchFamily="49" charset="0"/>
                    <a:sym typeface="+mn-ea"/>
                  </a:rPr>
                  <a:t>a</a:t>
                </a:r>
                <a:endParaRPr lang="en-US" altLang="zh-CN" i="1" kern="100" dirty="0">
                  <a:solidFill>
                    <a:srgbClr val="FF0000"/>
                  </a:solidFill>
                  <a:latin typeface="Times New Roman" panose="02020603050405020304" pitchFamily="18" charset="0"/>
                  <a:ea typeface="方正中等线简体" panose="03000509000000000000" pitchFamily="65" charset="-122"/>
                  <a:cs typeface="Courier New" panose="02070309020205020404" pitchFamily="49" charset="0"/>
                  <a:sym typeface="+mn-ea"/>
                </a:endParaRPr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7975" y="2926080"/>
                <a:ext cx="669925" cy="412115"/>
              </a:xfrm>
              <a:prstGeom prst="rect">
                <a:avLst/>
              </a:prstGeom>
              <a:blipFill rotWithShape="1">
                <a:blip r:embed="rId4"/>
                <a:stretch>
                  <a:fillRect b="-167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接连接符 10"/>
          <p:cNvCxnSpPr/>
          <p:nvPr/>
        </p:nvCxnSpPr>
        <p:spPr>
          <a:xfrm flipH="1">
            <a:off x="6496050" y="2980690"/>
            <a:ext cx="1270" cy="46545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492875" y="3427730"/>
            <a:ext cx="2105025" cy="1841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6492875" y="2980690"/>
            <a:ext cx="4445" cy="10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6497320" y="2980690"/>
            <a:ext cx="2070100" cy="508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8567420" y="2980690"/>
            <a:ext cx="0" cy="4470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790180" y="3817620"/>
          <a:ext cx="37274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5" imgW="372745" imgH="482600" progId="Package">
                  <p:embed/>
                </p:oleObj>
              </mc:Choice>
              <mc:Fallback>
                <p:oleObj name="" r:id="rId5" imgW="372745" imgH="482600" progId="Package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90180" y="3817620"/>
                        <a:ext cx="372745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0" grpId="0"/>
      <p:bldP spid="10" grpId="1"/>
      <p:bldP spid="28" grpId="0"/>
      <p:bldP spid="28" grpId="1"/>
    </p:bldLst>
  </p:timing>
</p:sld>
</file>

<file path=ppt/tags/tag1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10.xml><?xml version="1.0" encoding="utf-8"?>
<p:tagLst xmlns:p="http://schemas.openxmlformats.org/presentationml/2006/main">
  <p:tag name="KSO_WM_DIAGRAM_VIRTUALLY_FRAME" val="{&quot;height&quot;:238.99921259842523,&quot;left&quot;:54.5544094488189,&quot;top&quot;:82.23598425196849,&quot;width&quot;:620.4455905511811}"/>
</p:tagLst>
</file>

<file path=ppt/tags/tag11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2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3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4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5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6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7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8.xml><?xml version="1.0" encoding="utf-8"?>
<p:tagLst xmlns:p="http://schemas.openxmlformats.org/presentationml/2006/main">
  <p:tag name="KSO_WM_DIAGRAM_VIRTUALLY_FRAME" val="{&quot;height&quot;:265.72921259842525,&quot;left&quot;:54.5544094488189,&quot;top&quot;:82.23598425196849,&quot;width&quot;:620.4455905511811}"/>
</p:tagLst>
</file>

<file path=ppt/tags/tag19.xml><?xml version="1.0" encoding="utf-8"?>
<p:tagLst xmlns:p="http://schemas.openxmlformats.org/presentationml/2006/main">
  <p:tag name="KSO_WM_DIAGRAM_VIRTUALLY_FRAME" val="{&quot;height&quot;:238.99921259842523,&quot;left&quot;:54.5544094488189,&quot;top&quot;:82.23598425196849,&quot;width&quot;:620.4455905511811}"/>
</p:tagLst>
</file>

<file path=ppt/tags/tag2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20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1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2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3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4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5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6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7.xml><?xml version="1.0" encoding="utf-8"?>
<p:tagLst xmlns:p="http://schemas.openxmlformats.org/presentationml/2006/main">
  <p:tag name="KSO_WM_DIAGRAM_VIRTUALLY_FRAME" val="{&quot;height&quot;:291.5696062992126,&quot;left&quot;:60.31645669291338,&quot;top&quot;:79.77866141732284,&quot;width&quot;:626.7335433070866}"/>
</p:tagLst>
</file>

<file path=ppt/tags/tag28.xml><?xml version="1.0" encoding="utf-8"?>
<p:tagLst xmlns:p="http://schemas.openxmlformats.org/presentationml/2006/main">
  <p:tag name="KSO_WM_DIAGRAM_VIRTUALLY_FRAME" val="{&quot;height&quot;:238.99921259842523,&quot;left&quot;:54.5544094488189,&quot;top&quot;:82.23598425196849,&quot;width&quot;:620.4455905511811}"/>
</p:tagLst>
</file>

<file path=ppt/tags/tag29.xml><?xml version="1.0" encoding="utf-8"?>
<p:tagLst xmlns:p="http://schemas.openxmlformats.org/presentationml/2006/main">
  <p:tag name="KSO_WM_DIAGRAM_VIRTUALLY_FRAME" val="{&quot;height&quot;:231.7075590551181,&quot;left&quot;:54.5544094488189,&quot;top&quot;:89.52763779527558,&quot;width&quot;:620.4455905511811}"/>
</p:tagLst>
</file>

<file path=ppt/tags/tag3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30.xml><?xml version="1.0" encoding="utf-8"?>
<p:tagLst xmlns:p="http://schemas.openxmlformats.org/presentationml/2006/main">
  <p:tag name="KSO_WM_DIAGRAM_VIRTUALLY_FRAME" val="{&quot;height&quot;:231.7075590551181,&quot;left&quot;:54.5544094488189,&quot;top&quot;:89.52763779527558,&quot;width&quot;:620.4455905511811}"/>
</p:tagLst>
</file>

<file path=ppt/tags/tag31.xml><?xml version="1.0" encoding="utf-8"?>
<p:tagLst xmlns:p="http://schemas.openxmlformats.org/presentationml/2006/main">
  <p:tag name="KSO_WM_DIAGRAM_VIRTUALLY_FRAME" val="{&quot;height&quot;:231.7075590551181,&quot;left&quot;:54.5544094488189,&quot;top&quot;:89.52763779527558,&quot;width&quot;:620.4455905511811}"/>
</p:tagLst>
</file>

<file path=ppt/tags/tag32.xml><?xml version="1.0" encoding="utf-8"?>
<p:tagLst xmlns:p="http://schemas.openxmlformats.org/presentationml/2006/main">
  <p:tag name="KSO_WM_DIAGRAM_VIRTUALLY_FRAME" val="{&quot;height&quot;:231.7075590551181,&quot;left&quot;:54.5544094488189,&quot;top&quot;:89.52763779527558,&quot;width&quot;:620.4455905511811}"/>
</p:tagLst>
</file>

<file path=ppt/tags/tag33.xml><?xml version="1.0" encoding="utf-8"?>
<p:tagLst xmlns:p="http://schemas.openxmlformats.org/presentationml/2006/main">
  <p:tag name="KSO_WM_DIAGRAM_VIRTUALLY_FRAME" val="{&quot;height&quot;:231.7075590551181,&quot;left&quot;:54.5544094488189,&quot;top&quot;:89.52763779527558,&quot;width&quot;:620.4455905511811}"/>
</p:tagLst>
</file>

<file path=ppt/tags/tag34.xml><?xml version="1.0" encoding="utf-8"?>
<p:tagLst xmlns:p="http://schemas.openxmlformats.org/presentationml/2006/main">
  <p:tag name="KSO_WM_DIAGRAM_VIRTUALLY_FRAME" val="{&quot;height&quot;:90.21598425196848,&quot;left&quot;:54.5544094488189,&quot;top&quot;:231.0192125984252,&quot;width&quot;:620.4455905511811}"/>
</p:tagLst>
</file>

<file path=ppt/tags/tag35.xml><?xml version="1.0" encoding="utf-8"?>
<p:tagLst xmlns:p="http://schemas.openxmlformats.org/presentationml/2006/main">
  <p:tag name="KSO_WM_DIAGRAM_VIRTUALLY_FRAME" val="{&quot;height&quot;:90.21598425196848,&quot;left&quot;:54.5544094488189,&quot;top&quot;:231.0192125984252,&quot;width&quot;:620.4455905511811}"/>
</p:tagLst>
</file>

<file path=ppt/tags/tag36.xml><?xml version="1.0" encoding="utf-8"?>
<p:tagLst xmlns:p="http://schemas.openxmlformats.org/presentationml/2006/main">
  <p:tag name="KSO_WM_DIAGRAM_VIRTUALLY_FRAME" val="{&quot;height&quot;:90.21598425196848,&quot;left&quot;:54.5544094488189,&quot;top&quot;:231.0192125984252,&quot;width&quot;:620.4455905511811}"/>
</p:tagLst>
</file>

<file path=ppt/tags/tag37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38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39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4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40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41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42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43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44.xml><?xml version="1.0" encoding="utf-8"?>
<p:tagLst xmlns:p="http://schemas.openxmlformats.org/presentationml/2006/main">
  <p:tag name="KSO_WM_DIAGRAM_VIRTUALLY_FRAME" val="{&quot;height&quot;:278.95,&quot;left&quot;:54.5544094488189,&quot;top&quot;:65.6,&quot;width&quot;:620.4455905511811}"/>
</p:tagLst>
</file>

<file path=ppt/tags/tag5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6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7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8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ags/tag9.xml><?xml version="1.0" encoding="utf-8"?>
<p:tagLst xmlns:p="http://schemas.openxmlformats.org/presentationml/2006/main">
  <p:tag name="KSO_WM_DIAGRAM_VIRTUALLY_FRAME" val="{&quot;height&quot;:185.0562992125984,&quot;left&quot;:202.3955905511811,&quot;top&quot;:121.24622047244095,&quot;width&quot;:284.1397637795276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2630</Words>
  <Application>WPS 演示</Application>
  <PresentationFormat>On-screen Show (16:9)</PresentationFormat>
  <Paragraphs>351</Paragraphs>
  <Slides>18</Slides>
  <Notes>13</Notes>
  <HiddenSlides>0</HiddenSlides>
  <MMClips>0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14</vt:i4>
      </vt:variant>
      <vt:variant>
        <vt:lpstr>幻灯片标题</vt:lpstr>
      </vt:variant>
      <vt:variant>
        <vt:i4>18</vt:i4>
      </vt:variant>
    </vt:vector>
  </HeadingPairs>
  <TitlesOfParts>
    <vt:vector size="55" baseType="lpstr">
      <vt:lpstr>Arial</vt:lpstr>
      <vt:lpstr>宋体</vt:lpstr>
      <vt:lpstr>Wingdings</vt:lpstr>
      <vt:lpstr>Helvetica</vt:lpstr>
      <vt:lpstr>Helvetica</vt:lpstr>
      <vt:lpstr>Helvetica</vt:lpstr>
      <vt:lpstr>思源黑体</vt:lpstr>
      <vt:lpstr>思源黑体</vt:lpstr>
      <vt:lpstr>思源黑体</vt:lpstr>
      <vt:lpstr>Times New Roman</vt:lpstr>
      <vt:lpstr>微软雅黑</vt:lpstr>
      <vt:lpstr>方正中等线简体</vt:lpstr>
      <vt:lpstr>Courier New</vt:lpstr>
      <vt:lpstr>华文细黑</vt:lpstr>
      <vt:lpstr>Cambria Math</vt:lpstr>
      <vt:lpstr>楷体_GB2312</vt:lpstr>
      <vt:lpstr>Calibri</vt:lpstr>
      <vt:lpstr>Arial Unicode MS</vt:lpstr>
      <vt:lpstr>等线</vt:lpstr>
      <vt:lpstr>黑体</vt:lpstr>
      <vt:lpstr>新宋体</vt:lpstr>
      <vt:lpstr>Office Theme</vt:lpstr>
      <vt:lpstr>1_Office Theme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Package</vt:lpstr>
      <vt:lpstr>Package</vt:lpstr>
      <vt:lpstr>Package</vt:lpstr>
      <vt:lpstr>Package</vt:lpstr>
      <vt:lpstr>Package</vt:lpstr>
      <vt:lpstr>Package</vt:lpstr>
      <vt:lpstr>Package</vt:lpstr>
      <vt:lpstr>Package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PptxGenJS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creator>PptxGenJS</dc:creator>
  <dc:subject>PptxGenJS Presentation</dc:subject>
  <cp:lastModifiedBy>Healer</cp:lastModifiedBy>
  <cp:revision>64</cp:revision>
  <dcterms:created xsi:type="dcterms:W3CDTF">2025-02-23T06:34:00Z</dcterms:created>
  <dcterms:modified xsi:type="dcterms:W3CDTF">2025-02-27T06:50:21Z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4A07FCAF3E1D4FC08F3E0BB64A64C250_12</vt:lpwstr>
  </property>
  <property fmtid="{D5CDD505-2E9C-101B-9397-08002B2CF9AE}" pid="3" name="KSOProductBuildVer">
    <vt:lpwstr>2052-12.1.0.20305</vt:lpwstr>
  </property>
</Properties>
</file>